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3FB0-A382-40D5-99E9-AF4FF5CDBF0F}" type="datetimeFigureOut">
              <a:rPr lang="es-PE" smtClean="0"/>
              <a:t>15/08/2018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A8F2-12BA-44A0-9F78-690B129879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754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3FB0-A382-40D5-99E9-AF4FF5CDBF0F}" type="datetimeFigureOut">
              <a:rPr lang="es-PE" smtClean="0"/>
              <a:t>15/08/2018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A8F2-12BA-44A0-9F78-690B129879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1431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3FB0-A382-40D5-99E9-AF4FF5CDBF0F}" type="datetimeFigureOut">
              <a:rPr lang="es-PE" smtClean="0"/>
              <a:t>15/08/2018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A8F2-12BA-44A0-9F78-690B129879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3930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3FB0-A382-40D5-99E9-AF4FF5CDBF0F}" type="datetimeFigureOut">
              <a:rPr lang="es-PE" smtClean="0"/>
              <a:t>15/08/2018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A8F2-12BA-44A0-9F78-690B1298799F}" type="slidenum">
              <a:rPr lang="es-PE" smtClean="0"/>
              <a:t>‹Nº›</a:t>
            </a:fld>
            <a:endParaRPr lang="es-PE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9656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3FB0-A382-40D5-99E9-AF4FF5CDBF0F}" type="datetimeFigureOut">
              <a:rPr lang="es-PE" smtClean="0"/>
              <a:t>15/08/2018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A8F2-12BA-44A0-9F78-690B129879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481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3FB0-A382-40D5-99E9-AF4FF5CDBF0F}" type="datetimeFigureOut">
              <a:rPr lang="es-PE" smtClean="0"/>
              <a:t>15/08/2018</a:t>
            </a:fld>
            <a:endParaRPr lang="es-P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A8F2-12BA-44A0-9F78-690B129879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080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3FB0-A382-40D5-99E9-AF4FF5CDBF0F}" type="datetimeFigureOut">
              <a:rPr lang="es-PE" smtClean="0"/>
              <a:t>15/08/2018</a:t>
            </a:fld>
            <a:endParaRPr lang="es-P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A8F2-12BA-44A0-9F78-690B129879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0983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3FB0-A382-40D5-99E9-AF4FF5CDBF0F}" type="datetimeFigureOut">
              <a:rPr lang="es-PE" smtClean="0"/>
              <a:t>15/08/2018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A8F2-12BA-44A0-9F78-690B129879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9980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3FB0-A382-40D5-99E9-AF4FF5CDBF0F}" type="datetimeFigureOut">
              <a:rPr lang="es-PE" smtClean="0"/>
              <a:t>15/08/2018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A8F2-12BA-44A0-9F78-690B129879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176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3FB0-A382-40D5-99E9-AF4FF5CDBF0F}" type="datetimeFigureOut">
              <a:rPr lang="es-PE" smtClean="0"/>
              <a:t>15/08/2018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A8F2-12BA-44A0-9F78-690B129879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776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3FB0-A382-40D5-99E9-AF4FF5CDBF0F}" type="datetimeFigureOut">
              <a:rPr lang="es-PE" smtClean="0"/>
              <a:t>15/08/2018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A8F2-12BA-44A0-9F78-690B129879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21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3FB0-A382-40D5-99E9-AF4FF5CDBF0F}" type="datetimeFigureOut">
              <a:rPr lang="es-PE" smtClean="0"/>
              <a:t>15/08/2018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A8F2-12BA-44A0-9F78-690B129879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638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3FB0-A382-40D5-99E9-AF4FF5CDBF0F}" type="datetimeFigureOut">
              <a:rPr lang="es-PE" smtClean="0"/>
              <a:t>15/08/2018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A8F2-12BA-44A0-9F78-690B129879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908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3FB0-A382-40D5-99E9-AF4FF5CDBF0F}" type="datetimeFigureOut">
              <a:rPr lang="es-PE" smtClean="0"/>
              <a:t>15/08/2018</a:t>
            </a:fld>
            <a:endParaRPr lang="es-P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A8F2-12BA-44A0-9F78-690B129879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921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3FB0-A382-40D5-99E9-AF4FF5CDBF0F}" type="datetimeFigureOut">
              <a:rPr lang="es-PE" smtClean="0"/>
              <a:t>15/08/2018</a:t>
            </a:fld>
            <a:endParaRPr lang="es-P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A8F2-12BA-44A0-9F78-690B129879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834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3FB0-A382-40D5-99E9-AF4FF5CDBF0F}" type="datetimeFigureOut">
              <a:rPr lang="es-PE" smtClean="0"/>
              <a:t>15/08/2018</a:t>
            </a:fld>
            <a:endParaRPr lang="es-P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A8F2-12BA-44A0-9F78-690B129879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723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3FB0-A382-40D5-99E9-AF4FF5CDBF0F}" type="datetimeFigureOut">
              <a:rPr lang="es-PE" smtClean="0"/>
              <a:t>15/08/2018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A8F2-12BA-44A0-9F78-690B129879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8535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95A3FB0-A382-40D5-99E9-AF4FF5CDBF0F}" type="datetimeFigureOut">
              <a:rPr lang="es-PE" smtClean="0"/>
              <a:t>15/08/2018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2A8F2-12BA-44A0-9F78-690B129879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3379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M%C3%BAsculo_antagonista" TargetMode="External"/><Relationship Id="rId2" Type="http://schemas.openxmlformats.org/officeDocument/2006/relationships/hyperlink" Target="https://es.wikipedia.org/wiki/M%C3%BAsculo_agonist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hyperlink" Target="https://es.wikipedia.org/w/index.php?title=M%C3%BAsculo_sinergista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CB09FE-5737-43A8-9F7B-5B7533540B7D}"/>
              </a:ext>
            </a:extLst>
          </p:cNvPr>
          <p:cNvSpPr txBox="1"/>
          <p:nvPr/>
        </p:nvSpPr>
        <p:spPr>
          <a:xfrm>
            <a:off x="1298712" y="3040600"/>
            <a:ext cx="52478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/>
              <a:t>INTEGRANTES: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PE" sz="2400" dirty="0"/>
              <a:t>JOAO YANCE BERNAOLA.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PE" sz="2400" dirty="0"/>
              <a:t>MILAGROS VILLEGAS RAMIREZ.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PE" sz="2400" dirty="0"/>
              <a:t>MAYRA VEGA.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PE" sz="2400" dirty="0"/>
              <a:t>JOSTHYN  RAMIREZ.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PE" sz="2400" dirty="0"/>
              <a:t>MAYCOL ZAVALETA</a:t>
            </a:r>
          </a:p>
          <a:p>
            <a:endParaRPr lang="es-PE" sz="2400" dirty="0"/>
          </a:p>
          <a:p>
            <a:r>
              <a:rPr lang="es-PE" sz="2400" dirty="0"/>
              <a:t>PROFESORA: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PE" sz="2400" dirty="0"/>
              <a:t>JADDY CHINGUEL OROZCO</a:t>
            </a:r>
          </a:p>
          <a:p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48F03D1-2FC9-48C9-BA0D-DA1E8DBE8490}"/>
              </a:ext>
            </a:extLst>
          </p:cNvPr>
          <p:cNvSpPr/>
          <p:nvPr/>
        </p:nvSpPr>
        <p:spPr>
          <a:xfrm>
            <a:off x="4380315" y="1153167"/>
            <a:ext cx="524786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EDUCACIÓN </a:t>
            </a:r>
          </a:p>
          <a:p>
            <a:pPr algn="ctr"/>
            <a:r>
              <a:rPr lang="es-E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FISICA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58B956F-877B-4ACA-A796-3951C71CE7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" t="1" r="1" b="-9015"/>
          <a:stretch/>
        </p:blipFill>
        <p:spPr>
          <a:xfrm>
            <a:off x="7146363" y="3429000"/>
            <a:ext cx="4015410" cy="2468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0AD5CFD-5961-4E3C-BE69-C044DB16EA20}"/>
              </a:ext>
            </a:extLst>
          </p:cNvPr>
          <p:cNvSpPr txBox="1"/>
          <p:nvPr/>
        </p:nvSpPr>
        <p:spPr>
          <a:xfrm>
            <a:off x="9886122" y="1836058"/>
            <a:ext cx="1275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800" dirty="0">
                <a:solidFill>
                  <a:srgbClr val="FFC000"/>
                </a:solidFill>
                <a:latin typeface="Algerian" panose="04020705040A02060702" pitchFamily="82" charset="0"/>
              </a:rPr>
              <a:t>3° D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61C8F-8EBF-4961-B571-527011686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3143" y1="12563" x2="14857" y2="14573"/>
                        <a14:foregroundMark x1="17143" y1="5025" x2="5714" y2="14573"/>
                        <a14:foregroundMark x1="5143" y1="15578" x2="14286" y2="40704"/>
                        <a14:foregroundMark x1="6857" y1="57789" x2="4000" y2="74372"/>
                        <a14:foregroundMark x1="46857" y1="10050" x2="94857" y2="19095"/>
                        <a14:foregroundMark x1="34286" y1="9548" x2="48571" y2="6533"/>
                        <a14:foregroundMark x1="36000" y1="13568" x2="68000" y2="18593"/>
                        <a14:foregroundMark x1="84000" y1="39698" x2="96571" y2="70854"/>
                        <a14:foregroundMark x1="93143" y1="72864" x2="90286" y2="849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379" y="1217868"/>
            <a:ext cx="1541536" cy="1752946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8" name="CuadroTexto 5">
            <a:extLst>
              <a:ext uri="{FF2B5EF4-FFF2-40B4-BE49-F238E27FC236}">
                <a16:creationId xmlns:a16="http://schemas.microsoft.com/office/drawing/2014/main" id="{76A37CAD-13D4-487B-829C-CFE5920A9B19}"/>
              </a:ext>
            </a:extLst>
          </p:cNvPr>
          <p:cNvSpPr txBox="1"/>
          <p:nvPr/>
        </p:nvSpPr>
        <p:spPr>
          <a:xfrm>
            <a:off x="9886122" y="2496358"/>
            <a:ext cx="3033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4000" dirty="0"/>
              <a:t>2018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2767074-AE19-4791-8B1F-585592F4FCB2}"/>
              </a:ext>
            </a:extLst>
          </p:cNvPr>
          <p:cNvSpPr txBox="1"/>
          <p:nvPr/>
        </p:nvSpPr>
        <p:spPr>
          <a:xfrm>
            <a:off x="504378" y="354518"/>
            <a:ext cx="6222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800" dirty="0">
                <a:solidFill>
                  <a:srgbClr val="FFC000"/>
                </a:solidFill>
                <a:latin typeface="Algerian" panose="04020705040A02060702" pitchFamily="82" charset="0"/>
              </a:rPr>
              <a:t>I.E. SAN FELIPE</a:t>
            </a:r>
          </a:p>
        </p:txBody>
      </p:sp>
    </p:spTree>
    <p:extLst>
      <p:ext uri="{BB962C8B-B14F-4D97-AF65-F5344CB8AC3E}">
        <p14:creationId xmlns:p14="http://schemas.microsoft.com/office/powerpoint/2010/main" val="3162984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5BADE20-494D-4C61-9240-4C02830E1BCA}"/>
              </a:ext>
            </a:extLst>
          </p:cNvPr>
          <p:cNvSpPr txBox="1"/>
          <p:nvPr/>
        </p:nvSpPr>
        <p:spPr>
          <a:xfrm>
            <a:off x="635114" y="706804"/>
            <a:ext cx="6837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dirty="0">
                <a:solidFill>
                  <a:srgbClr val="FFFF00"/>
                </a:solidFill>
              </a:rPr>
              <a:t>Acción de los músculos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48A15A6-83E0-4133-9EAD-04F983212F07}"/>
              </a:ext>
            </a:extLst>
          </p:cNvPr>
          <p:cNvSpPr/>
          <p:nvPr/>
        </p:nvSpPr>
        <p:spPr>
          <a:xfrm>
            <a:off x="914400" y="1414690"/>
            <a:ext cx="7437805" cy="4847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dirty="0">
                <a:latin typeface="Arial" panose="020B0604020202020204" pitchFamily="34" charset="0"/>
              </a:rPr>
              <a:t>Hay tres tipos: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>
                <a:latin typeface="Arial" panose="020B0604020202020204" pitchFamily="34" charset="0"/>
                <a:hlinkClick r:id="rId2" tooltip="Músculo agonista"/>
              </a:rPr>
              <a:t>Agonistas</a:t>
            </a:r>
            <a:r>
              <a:rPr lang="es-ES" sz="1600" b="1" dirty="0">
                <a:latin typeface="Arial" panose="020B0604020202020204" pitchFamily="34" charset="0"/>
              </a:rPr>
              <a:t>:</a:t>
            </a:r>
            <a:r>
              <a:rPr lang="es-ES" sz="1600" dirty="0">
                <a:latin typeface="Arial" panose="020B0604020202020204" pitchFamily="34" charset="0"/>
              </a:rPr>
              <a:t> son los que se contraen para producir la fuerza necesaria para conseguir el movimiento. Estos realizan el acto motor de manera directa.</a:t>
            </a:r>
          </a:p>
          <a:p>
            <a:pPr>
              <a:lnSpc>
                <a:spcPct val="150000"/>
              </a:lnSpc>
            </a:pPr>
            <a:endParaRPr lang="es-ES" sz="16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>
                <a:latin typeface="Arial" panose="020B0604020202020204" pitchFamily="34" charset="0"/>
                <a:hlinkClick r:id="rId3" tooltip="Músculo antagonista"/>
              </a:rPr>
              <a:t>Antagonistas</a:t>
            </a:r>
            <a:r>
              <a:rPr lang="es-ES" sz="1600" b="1" dirty="0">
                <a:latin typeface="Arial" panose="020B0604020202020204" pitchFamily="34" charset="0"/>
              </a:rPr>
              <a:t>:</a:t>
            </a:r>
            <a:r>
              <a:rPr lang="es-ES" sz="1600" dirty="0">
                <a:latin typeface="Arial" panose="020B0604020202020204" pitchFamily="34" charset="0"/>
              </a:rPr>
              <a:t> son músculos que facilitan la realización del acto motor. Mientras que en un movimiento los agonistas se contraen activamente de forma concéntrica, éstos se distienden activamente efectuando una contracción excéntrica.</a:t>
            </a:r>
          </a:p>
          <a:p>
            <a:pPr>
              <a:lnSpc>
                <a:spcPct val="150000"/>
              </a:lnSpc>
            </a:pPr>
            <a:endParaRPr lang="es-ES" sz="16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>
                <a:latin typeface="Arial" panose="020B0604020202020204" pitchFamily="34" charset="0"/>
                <a:hlinkClick r:id="rId4" tooltip="Músculo sinergista (aún no redactado)"/>
              </a:rPr>
              <a:t>Sinergistas</a:t>
            </a:r>
            <a:r>
              <a:rPr lang="es-ES" sz="1600" b="1" dirty="0">
                <a:latin typeface="Arial" panose="020B0604020202020204" pitchFamily="34" charset="0"/>
              </a:rPr>
              <a:t>:</a:t>
            </a:r>
            <a:r>
              <a:rPr lang="es-ES" sz="1600" dirty="0">
                <a:latin typeface="Arial" panose="020B0604020202020204" pitchFamily="34" charset="0"/>
              </a:rPr>
              <a:t> son músculos colaboradores de los agonistas en su acción motora proporcionándoles una ayuda adicional, y estabilizan las articulaciones situadas por encima de la zona de movilidad con el fin de hacer más seguro y preciso el movimiento.</a:t>
            </a:r>
            <a:endParaRPr lang="es-ES" sz="1600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429F3E-4407-41F4-8BA8-26F7612848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7319" y="1414690"/>
            <a:ext cx="2972907" cy="4597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8312772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A980212-8B34-4CF2-971A-C89DE4239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6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971" y="910772"/>
            <a:ext cx="11713029" cy="503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24085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9C98CC6B-BA01-4A67-BD13-E31DD48ECE7A}"/>
              </a:ext>
            </a:extLst>
          </p:cNvPr>
          <p:cNvSpPr/>
          <p:nvPr/>
        </p:nvSpPr>
        <p:spPr>
          <a:xfrm>
            <a:off x="2976834" y="2189185"/>
            <a:ext cx="623833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FUERZA CORPORAL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E2B8029-3FBA-49AA-9F3C-4DA77E327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9610" y="4262385"/>
            <a:ext cx="3135924" cy="189462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9971DBA-54D4-4AF7-88C1-F04FDD6A3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907" l="901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354109" y="735623"/>
            <a:ext cx="3135924" cy="2907123"/>
          </a:xfrm>
          <a:prstGeom prst="rect">
            <a:avLst/>
          </a:prstGeom>
        </p:spPr>
      </p:pic>
      <p:pic>
        <p:nvPicPr>
          <p:cNvPr id="106" name="Imagen 105">
            <a:extLst>
              <a:ext uri="{FF2B5EF4-FFF2-40B4-BE49-F238E27FC236}">
                <a16:creationId xmlns:a16="http://schemas.microsoft.com/office/drawing/2014/main" id="{AD6C97F7-9F86-4FC9-85CA-51D67A993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87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7295" y="4075660"/>
            <a:ext cx="4492245" cy="2622348"/>
          </a:xfrm>
          <a:prstGeom prst="rect">
            <a:avLst/>
          </a:prstGeom>
        </p:spPr>
      </p:pic>
      <p:pic>
        <p:nvPicPr>
          <p:cNvPr id="110" name="Imagen 109">
            <a:extLst>
              <a:ext uri="{FF2B5EF4-FFF2-40B4-BE49-F238E27FC236}">
                <a16:creationId xmlns:a16="http://schemas.microsoft.com/office/drawing/2014/main" id="{9016A332-88D6-4761-8B01-F5A480887C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5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999" y="-1429382"/>
            <a:ext cx="7115070" cy="533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FF4EC3-D42D-4518-B07C-4B25879FE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28" y="1039091"/>
            <a:ext cx="9510016" cy="1038403"/>
          </a:xfrm>
        </p:spPr>
        <p:txBody>
          <a:bodyPr/>
          <a:lstStyle/>
          <a:p>
            <a:r>
              <a:rPr lang="es-PE" b="1" dirty="0">
                <a:solidFill>
                  <a:srgbClr val="FFFF00"/>
                </a:solidFill>
              </a:rPr>
              <a:t>¿Qué es fuerza?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05B207-5951-493B-8B8C-2663E1159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77495"/>
            <a:ext cx="6170326" cy="182848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s-ES" sz="2900" b="1" dirty="0"/>
              <a:t>La fuerza </a:t>
            </a:r>
            <a:r>
              <a:rPr lang="es-ES" sz="2600" dirty="0"/>
              <a:t>es la capacidad para realizar un trabajo físico o un movimiento, así como también la potencia o esfuerzo para sostener un cuerpo o resistir un empuje.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20D1A1-45AE-433B-AC47-7225B23B4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197" y="2452094"/>
            <a:ext cx="3623953" cy="2689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EBE057A-D57A-4E44-BA8B-ED623195D05E}"/>
              </a:ext>
            </a:extLst>
          </p:cNvPr>
          <p:cNvSpPr txBox="1">
            <a:spLocks/>
          </p:cNvSpPr>
          <p:nvPr/>
        </p:nvSpPr>
        <p:spPr>
          <a:xfrm>
            <a:off x="1103311" y="4226857"/>
            <a:ext cx="6170326" cy="1828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lnSpc>
                <a:spcPct val="170000"/>
              </a:lnSpc>
            </a:pPr>
            <a:r>
              <a:rPr lang="es-ES" sz="2400" b="1" dirty="0"/>
              <a:t>Muscular</a:t>
            </a:r>
            <a:r>
              <a:rPr lang="es-ES" b="1" dirty="0"/>
              <a:t> </a:t>
            </a:r>
            <a:r>
              <a:rPr lang="es-ES" sz="2100" dirty="0"/>
              <a:t>por su parte, es aquello vinculado a los músculos: los órganos formados esencialmente por fibras capaces de contraerse y alargarse  </a:t>
            </a:r>
          </a:p>
          <a:p>
            <a:pPr marL="0" indent="0">
              <a:buFont typeface="Wingdings 3" charset="2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503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DB8FA-9508-4B50-85DB-CBECCE2E039B}"/>
              </a:ext>
            </a:extLst>
          </p:cNvPr>
          <p:cNvSpPr txBox="1">
            <a:spLocks/>
          </p:cNvSpPr>
          <p:nvPr/>
        </p:nvSpPr>
        <p:spPr>
          <a:xfrm>
            <a:off x="810491" y="1187359"/>
            <a:ext cx="9510016" cy="103840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PE" b="1" dirty="0">
                <a:solidFill>
                  <a:srgbClr val="FFFF00"/>
                </a:solidFill>
              </a:rPr>
              <a:t>¿Qué es fuerza corporal?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121BD72-5FEA-4FAF-8084-96B4081CD0A4}"/>
              </a:ext>
            </a:extLst>
          </p:cNvPr>
          <p:cNvSpPr/>
          <p:nvPr/>
        </p:nvSpPr>
        <p:spPr>
          <a:xfrm>
            <a:off x="1039092" y="2347658"/>
            <a:ext cx="6130636" cy="3265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/>
              <a:t>La fuerza muscular o corporal como la capacidad que tiene un músculo de desarrollar tensión contra una carga en un único esfuerzo durante la contracción. Gracias a la fuerza muscular, se puede contrarrestar o superar una resistencia a través de la tensión de un músculo o de un grupo de estos órganos.</a:t>
            </a:r>
            <a:endParaRPr lang="es-PE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E8CC72-23AD-41A0-971E-48482B062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184" y="2368440"/>
            <a:ext cx="3695270" cy="3471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723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8BCCC11-5639-47A9-963C-8B2C4D7F39EB}"/>
              </a:ext>
            </a:extLst>
          </p:cNvPr>
          <p:cNvSpPr txBox="1"/>
          <p:nvPr/>
        </p:nvSpPr>
        <p:spPr>
          <a:xfrm>
            <a:off x="1406238" y="997529"/>
            <a:ext cx="6837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dirty="0">
                <a:solidFill>
                  <a:srgbClr val="FFFF00"/>
                </a:solidFill>
              </a:rPr>
              <a:t>En la vida cotidiana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CE6471F-BA1A-4A6D-9458-63E84731DB5A}"/>
              </a:ext>
            </a:extLst>
          </p:cNvPr>
          <p:cNvSpPr/>
          <p:nvPr/>
        </p:nvSpPr>
        <p:spPr>
          <a:xfrm>
            <a:off x="1406238" y="2032944"/>
            <a:ext cx="5715000" cy="3900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dirty="0"/>
              <a:t>La fuerza muscular se aplica de manera constante cuando, mediante el accionar de los músculos, se modifica el estado de movimiento o reposo de éstos para oponerse y superar una resistencia, que puede ser externa o interna.</a:t>
            </a:r>
            <a:endParaRPr lang="es-PE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8F5273-6C99-4CF2-BAEB-ED93311FBA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42"/>
          <a:stretch/>
        </p:blipFill>
        <p:spPr>
          <a:xfrm>
            <a:off x="7019638" y="1960364"/>
            <a:ext cx="4475017" cy="3900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6879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B2852DB-5DF5-4446-900C-A4B1B570AD92}"/>
              </a:ext>
            </a:extLst>
          </p:cNvPr>
          <p:cNvSpPr/>
          <p:nvPr/>
        </p:nvSpPr>
        <p:spPr>
          <a:xfrm>
            <a:off x="1137119" y="2853165"/>
            <a:ext cx="683721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rgbClr val="00FFFF"/>
                </a:solidFill>
              </a:rPr>
              <a:t>Fuerza máxima: </a:t>
            </a:r>
            <a:r>
              <a:rPr lang="es-ES" b="1" dirty="0"/>
              <a:t>es la fuerza más alta que puede efectuar el sistema neuromuscular en una contracción máxima.</a:t>
            </a:r>
          </a:p>
          <a:p>
            <a:pPr>
              <a:lnSpc>
                <a:spcPct val="150000"/>
              </a:lnSpc>
            </a:pPr>
            <a:endParaRPr lang="es-ES" sz="2000" dirty="0"/>
          </a:p>
          <a:p>
            <a:endParaRPr lang="es-ES" sz="2000" dirty="0"/>
          </a:p>
          <a:p>
            <a:endParaRPr lang="es-PE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73F70C-48DF-4F7D-A652-C8F62C8BE789}"/>
              </a:ext>
            </a:extLst>
          </p:cNvPr>
          <p:cNvSpPr txBox="1"/>
          <p:nvPr/>
        </p:nvSpPr>
        <p:spPr>
          <a:xfrm>
            <a:off x="1137119" y="1051870"/>
            <a:ext cx="6837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dirty="0">
                <a:solidFill>
                  <a:srgbClr val="FFFF00"/>
                </a:solidFill>
              </a:rPr>
              <a:t>Tipos de fuerzas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4A1473-84C7-45E6-B174-8FFC68FE2F6E}"/>
              </a:ext>
            </a:extLst>
          </p:cNvPr>
          <p:cNvSpPr txBox="1"/>
          <p:nvPr/>
        </p:nvSpPr>
        <p:spPr>
          <a:xfrm>
            <a:off x="1899213" y="4423876"/>
            <a:ext cx="607512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/>
              <a:t>Resistencia máxima.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/>
              <a:t>Duración del movimiento mínimo.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/>
              <a:t>Velocidad baja.</a:t>
            </a:r>
          </a:p>
          <a:p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1848683-ECEE-4FB4-9A68-15B748CF6570}"/>
              </a:ext>
            </a:extLst>
          </p:cNvPr>
          <p:cNvSpPr/>
          <p:nvPr/>
        </p:nvSpPr>
        <p:spPr>
          <a:xfrm>
            <a:off x="1137119" y="1949071"/>
            <a:ext cx="6466609" cy="871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</a:rPr>
              <a:t>Dependiendo de estos condicionantes se puede hablar de diferentes tipos de fuerza.</a:t>
            </a:r>
            <a:endParaRPr lang="es-PE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48C418A-179F-4EC6-9D59-BC62A64F78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06" t="33378" r="6551" b="16412"/>
          <a:stretch/>
        </p:blipFill>
        <p:spPr>
          <a:xfrm>
            <a:off x="7974337" y="1481067"/>
            <a:ext cx="2645436" cy="20375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DD9F9CE-4385-47D5-B7CD-94739B5DEC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59" t="21002" r="18173" b="5541"/>
          <a:stretch/>
        </p:blipFill>
        <p:spPr>
          <a:xfrm>
            <a:off x="7893491" y="3869178"/>
            <a:ext cx="3161390" cy="2037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233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050D71B-1D54-4BDD-9ACD-A528163CBB0B}"/>
              </a:ext>
            </a:extLst>
          </p:cNvPr>
          <p:cNvSpPr/>
          <p:nvPr/>
        </p:nvSpPr>
        <p:spPr>
          <a:xfrm>
            <a:off x="1400165" y="1807000"/>
            <a:ext cx="5668292" cy="1424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rgbClr val="00FFFF"/>
                </a:solidFill>
              </a:rPr>
              <a:t>Fuerza explosiva: </a:t>
            </a:r>
            <a:r>
              <a:rPr lang="es-ES" b="1" dirty="0"/>
              <a:t>es la cualidad que permite a un músculo o grupo muscular producir un trabajo físico de forma explosiva</a:t>
            </a:r>
            <a:r>
              <a:rPr lang="es-ES" dirty="0"/>
              <a:t>.</a:t>
            </a:r>
            <a:endParaRPr lang="es-P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D0CAF89-D4AE-4297-A4EF-CFC01D3D75F2}"/>
              </a:ext>
            </a:extLst>
          </p:cNvPr>
          <p:cNvSpPr/>
          <p:nvPr/>
        </p:nvSpPr>
        <p:spPr>
          <a:xfrm>
            <a:off x="2210147" y="3626508"/>
            <a:ext cx="6096000" cy="12861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/>
              <a:t>Resistencia media-alta.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/>
              <a:t>Velocidad alta-máxima.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/>
              <a:t>Poca duración.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5D956AC-A123-4304-8D08-88F1A91633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4" r="6572"/>
          <a:stretch/>
        </p:blipFill>
        <p:spPr>
          <a:xfrm>
            <a:off x="7498839" y="1352936"/>
            <a:ext cx="2860508" cy="20760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F767123-A5EC-40D3-95CA-ABC18120F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839" y="3824015"/>
            <a:ext cx="3361697" cy="1962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118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A69794B-B87A-4651-838D-9684512C0C99}"/>
              </a:ext>
            </a:extLst>
          </p:cNvPr>
          <p:cNvSpPr/>
          <p:nvPr/>
        </p:nvSpPr>
        <p:spPr>
          <a:xfrm>
            <a:off x="1233714" y="1797516"/>
            <a:ext cx="581103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rgbClr val="00FFFF"/>
                </a:solidFill>
              </a:rPr>
              <a:t>Fuerza resistencia: </a:t>
            </a:r>
            <a:r>
              <a:rPr lang="es-ES" b="1" dirty="0"/>
              <a:t>es la capacidad de aguante de un determinado grupo muscular cuando se realiza un esfuerzo constante y largo de fuerza.</a:t>
            </a:r>
          </a:p>
          <a:p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672FF0B-A014-4973-877F-88322891FC19}"/>
              </a:ext>
            </a:extLst>
          </p:cNvPr>
          <p:cNvSpPr/>
          <p:nvPr/>
        </p:nvSpPr>
        <p:spPr>
          <a:xfrm>
            <a:off x="2070970" y="3967341"/>
            <a:ext cx="6096000" cy="12861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/>
              <a:t>Resistencia media.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/>
              <a:t>Velocidad media-alta.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/>
              <a:t>Larga duración.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5C1814-3A9A-4241-AABB-27F69616C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164" y="1024172"/>
            <a:ext cx="3830864" cy="21000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C1BB044-F16D-4715-AD39-5A758FDAC3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14" r="13571"/>
          <a:stretch/>
        </p:blipFill>
        <p:spPr>
          <a:xfrm>
            <a:off x="6956077" y="3429000"/>
            <a:ext cx="3651038" cy="2667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734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F0CABEF-9913-4BFA-9BB2-8EE1781FE5BE}"/>
              </a:ext>
            </a:extLst>
          </p:cNvPr>
          <p:cNvSpPr txBox="1"/>
          <p:nvPr/>
        </p:nvSpPr>
        <p:spPr>
          <a:xfrm>
            <a:off x="883722" y="634673"/>
            <a:ext cx="6837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dirty="0">
                <a:solidFill>
                  <a:srgbClr val="FFFF00"/>
                </a:solidFill>
              </a:rPr>
              <a:t>Contracción muscular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671FEC9-5986-42FA-A949-D3E279357386}"/>
              </a:ext>
            </a:extLst>
          </p:cNvPr>
          <p:cNvSpPr/>
          <p:nvPr/>
        </p:nvSpPr>
        <p:spPr>
          <a:xfrm>
            <a:off x="1001487" y="1342559"/>
            <a:ext cx="7024913" cy="5027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</a:rPr>
              <a:t>El esfuerzo se puede realizar de varias formas.</a:t>
            </a:r>
          </a:p>
          <a:p>
            <a:pPr>
              <a:lnSpc>
                <a:spcPct val="150000"/>
              </a:lnSpc>
            </a:pPr>
            <a:endParaRPr lang="es-ES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FFFF00"/>
                </a:solidFill>
                <a:latin typeface="Arial" panose="020B0604020202020204" pitchFamily="34" charset="0"/>
              </a:rPr>
              <a:t>Contracción isotónica:</a:t>
            </a:r>
            <a:r>
              <a:rPr lang="es-ES" dirty="0">
                <a:latin typeface="Arial" panose="020B0604020202020204" pitchFamily="34" charset="0"/>
              </a:rPr>
              <a:t> se produce cuando se varia la longitud del músculo, acortándolo o alargándolo.</a:t>
            </a:r>
          </a:p>
          <a:p>
            <a:pPr>
              <a:lnSpc>
                <a:spcPct val="150000"/>
              </a:lnSpc>
            </a:pPr>
            <a:endParaRPr lang="es-ES" dirty="0">
              <a:latin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>
                <a:latin typeface="Arial" panose="020B0604020202020204" pitchFamily="34" charset="0"/>
              </a:rPr>
              <a:t>Concéntrica:</a:t>
            </a:r>
            <a:r>
              <a:rPr lang="es-ES" dirty="0">
                <a:latin typeface="Arial" panose="020B0604020202020204" pitchFamily="34" charset="0"/>
              </a:rPr>
              <a:t> cuando la fuerza es mayor que la resistencia, y por tanto, el músculo se contrae.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>
                <a:latin typeface="Arial" panose="020B0604020202020204" pitchFamily="34" charset="0"/>
              </a:rPr>
              <a:t>Excéntrica:</a:t>
            </a:r>
            <a:r>
              <a:rPr lang="es-ES" dirty="0">
                <a:latin typeface="Arial" panose="020B0604020202020204" pitchFamily="34" charset="0"/>
              </a:rPr>
              <a:t> cuando la resistencia es mayor que la fuerza, el músculo se alarga.</a:t>
            </a:r>
          </a:p>
          <a:p>
            <a:pPr lvl="1">
              <a:lnSpc>
                <a:spcPct val="150000"/>
              </a:lnSpc>
            </a:pPr>
            <a:endParaRPr lang="es-ES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FFFF00"/>
                </a:solidFill>
                <a:latin typeface="Arial" panose="020B0604020202020204" pitchFamily="34" charset="0"/>
              </a:rPr>
              <a:t>Isométrica:</a:t>
            </a:r>
            <a:r>
              <a:rPr lang="es-ES" dirty="0">
                <a:latin typeface="Arial" panose="020B0604020202020204" pitchFamily="34" charset="0"/>
              </a:rPr>
              <a:t> no se modifica la longitud del músculo, no se ejerce ningún movimiento y la fuerza es igual a la resistencia. </a:t>
            </a:r>
            <a:endParaRPr lang="es-ES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A349779-4FD7-4C64-9F5D-D27676313E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386"/>
          <a:stretch/>
        </p:blipFill>
        <p:spPr>
          <a:xfrm>
            <a:off x="8432797" y="2047636"/>
            <a:ext cx="3262087" cy="1808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4F585FF-3CE9-4F8A-A3AB-586C34C0F3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14" b="10442"/>
          <a:stretch/>
        </p:blipFill>
        <p:spPr>
          <a:xfrm>
            <a:off x="8432798" y="4320722"/>
            <a:ext cx="3262087" cy="1808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62809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93</TotalTime>
  <Words>335</Words>
  <Application>Microsoft Office PowerPoint</Application>
  <PresentationFormat>Panorámica</PresentationFormat>
  <Paragraphs>53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Algerian</vt:lpstr>
      <vt:lpstr>Arial</vt:lpstr>
      <vt:lpstr>Century Gothic</vt:lpstr>
      <vt:lpstr>Wingdings</vt:lpstr>
      <vt:lpstr>Wingdings 3</vt:lpstr>
      <vt:lpstr>Ion</vt:lpstr>
      <vt:lpstr>Presentación de PowerPoint</vt:lpstr>
      <vt:lpstr>Presentación de PowerPoint</vt:lpstr>
      <vt:lpstr>¿Qué es fuerza?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YNYER</dc:creator>
  <cp:lastModifiedBy>SAN FELIPE</cp:lastModifiedBy>
  <cp:revision>14</cp:revision>
  <dcterms:created xsi:type="dcterms:W3CDTF">2018-04-28T18:54:39Z</dcterms:created>
  <dcterms:modified xsi:type="dcterms:W3CDTF">2018-08-15T15:09:46Z</dcterms:modified>
</cp:coreProperties>
</file>