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9B323-0077-4C7A-AE47-6E38B29B7949}"/>
              </a:ext>
            </a:extLst>
          </p:cNvPr>
          <p:cNvSpPr>
            <a:spLocks noGrp="1"/>
          </p:cNvSpPr>
          <p:nvPr>
            <p:ph type="ctrTitle"/>
          </p:nvPr>
        </p:nvSpPr>
        <p:spPr>
          <a:xfrm>
            <a:off x="1154955" y="309490"/>
            <a:ext cx="8825658" cy="4467892"/>
          </a:xfrm>
        </p:spPr>
        <p:txBody>
          <a:bodyPr/>
          <a:lstStyle/>
          <a:p>
            <a:r>
              <a:rPr lang="es-PE" dirty="0">
                <a:solidFill>
                  <a:srgbClr val="FFC000"/>
                </a:solidFill>
              </a:rPr>
              <a:t>Normas de seguridad en el Área de Educación Física.</a:t>
            </a:r>
          </a:p>
        </p:txBody>
      </p:sp>
      <p:sp>
        <p:nvSpPr>
          <p:cNvPr id="3" name="Subtítulo 2">
            <a:extLst>
              <a:ext uri="{FF2B5EF4-FFF2-40B4-BE49-F238E27FC236}">
                <a16:creationId xmlns:a16="http://schemas.microsoft.com/office/drawing/2014/main" id="{8BA08824-BF85-40D1-B49D-47662C447F93}"/>
              </a:ext>
            </a:extLst>
          </p:cNvPr>
          <p:cNvSpPr>
            <a:spLocks noGrp="1"/>
          </p:cNvSpPr>
          <p:nvPr>
            <p:ph type="subTitle" idx="1"/>
          </p:nvPr>
        </p:nvSpPr>
        <p:spPr/>
        <p:txBody>
          <a:bodyPr>
            <a:normAutofit fontScale="77500" lnSpcReduction="20000"/>
          </a:bodyPr>
          <a:lstStyle/>
          <a:p>
            <a:pPr algn="ctr"/>
            <a:r>
              <a:rPr lang="es-PE" sz="1600" dirty="0">
                <a:solidFill>
                  <a:schemeClr val="bg1"/>
                </a:solidFill>
              </a:rPr>
              <a:t>Integrantes: </a:t>
            </a:r>
            <a:r>
              <a:rPr lang="es-PE" sz="2600" b="1" dirty="0">
                <a:solidFill>
                  <a:schemeClr val="bg1"/>
                </a:solidFill>
              </a:rPr>
              <a:t>rodríguez Brenda, Aguirre maría, sevillano Araceli, Tovar Xiomara, Villanueva Daniel   </a:t>
            </a:r>
            <a:endParaRPr lang="es-PE" sz="1600" b="1" dirty="0">
              <a:solidFill>
                <a:schemeClr val="bg1"/>
              </a:solidFill>
            </a:endParaRPr>
          </a:p>
          <a:p>
            <a:pPr algn="ctr"/>
            <a:r>
              <a:rPr lang="es-PE" sz="1600" dirty="0">
                <a:solidFill>
                  <a:schemeClr val="bg1"/>
                </a:solidFill>
              </a:rPr>
              <a:t>PROFESORA: JADDY CHINGUEL OROZCO</a:t>
            </a:r>
          </a:p>
        </p:txBody>
      </p:sp>
      <p:sp>
        <p:nvSpPr>
          <p:cNvPr id="4" name="CuadroTexto 3">
            <a:extLst>
              <a:ext uri="{FF2B5EF4-FFF2-40B4-BE49-F238E27FC236}">
                <a16:creationId xmlns:a16="http://schemas.microsoft.com/office/drawing/2014/main" id="{5159C252-D6CF-4074-B760-3BEC44189D18}"/>
              </a:ext>
            </a:extLst>
          </p:cNvPr>
          <p:cNvSpPr txBox="1"/>
          <p:nvPr/>
        </p:nvSpPr>
        <p:spPr>
          <a:xfrm>
            <a:off x="9390891" y="5638800"/>
            <a:ext cx="1179444" cy="707886"/>
          </a:xfrm>
          <a:prstGeom prst="rect">
            <a:avLst/>
          </a:prstGeom>
          <a:noFill/>
        </p:spPr>
        <p:txBody>
          <a:bodyPr wrap="square" rtlCol="0">
            <a:spAutoFit/>
          </a:bodyPr>
          <a:lstStyle/>
          <a:p>
            <a:r>
              <a:rPr lang="es-PE" sz="4000" b="1" dirty="0">
                <a:solidFill>
                  <a:srgbClr val="FFFF00"/>
                </a:solidFill>
              </a:rPr>
              <a:t>2° B</a:t>
            </a:r>
          </a:p>
        </p:txBody>
      </p:sp>
      <p:pic>
        <p:nvPicPr>
          <p:cNvPr id="5" name="Imagen 4">
            <a:extLst>
              <a:ext uri="{FF2B5EF4-FFF2-40B4-BE49-F238E27FC236}">
                <a16:creationId xmlns:a16="http://schemas.microsoft.com/office/drawing/2014/main" id="{43361C8F-8EBF-4961-B571-527011686FC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3143" y1="12563" x2="14857" y2="14573"/>
                        <a14:foregroundMark x1="17143" y1="5025" x2="5714" y2="14573"/>
                        <a14:foregroundMark x1="5143" y1="15578" x2="14286" y2="40704"/>
                        <a14:foregroundMark x1="6857" y1="57789" x2="4000" y2="74372"/>
                        <a14:foregroundMark x1="46857" y1="10050" x2="94857" y2="19095"/>
                        <a14:foregroundMark x1="34286" y1="9548" x2="48571" y2="6533"/>
                        <a14:foregroundMark x1="36000" y1="13568" x2="68000" y2="18593"/>
                        <a14:foregroundMark x1="84000" y1="39698" x2="96571" y2="70854"/>
                        <a14:foregroundMark x1="93143" y1="72864" x2="90286" y2="84925"/>
                      </a14:backgroundRemoval>
                    </a14:imgEffect>
                  </a14:imgLayer>
                </a14:imgProps>
              </a:ext>
              <a:ext uri="{28A0092B-C50C-407E-A947-70E740481C1C}">
                <a14:useLocalDpi xmlns:a14="http://schemas.microsoft.com/office/drawing/2010/main" val="0"/>
              </a:ext>
            </a:extLst>
          </a:blip>
          <a:stretch>
            <a:fillRect/>
          </a:stretch>
        </p:blipFill>
        <p:spPr>
          <a:xfrm>
            <a:off x="8555540" y="1135198"/>
            <a:ext cx="2127355" cy="2419106"/>
          </a:xfrm>
          <a:prstGeom prst="rect">
            <a:avLst/>
          </a:prstGeom>
        </p:spPr>
      </p:pic>
      <p:sp>
        <p:nvSpPr>
          <p:cNvPr id="6" name="CuadroTexto 5">
            <a:extLst>
              <a:ext uri="{FF2B5EF4-FFF2-40B4-BE49-F238E27FC236}">
                <a16:creationId xmlns:a16="http://schemas.microsoft.com/office/drawing/2014/main" id="{76A37CAD-13D4-487B-829C-CFE5920A9B19}"/>
              </a:ext>
            </a:extLst>
          </p:cNvPr>
          <p:cNvSpPr txBox="1"/>
          <p:nvPr/>
        </p:nvSpPr>
        <p:spPr>
          <a:xfrm>
            <a:off x="4891695" y="6000458"/>
            <a:ext cx="3033229" cy="707886"/>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4000" dirty="0"/>
              <a:t>2018</a:t>
            </a:r>
          </a:p>
        </p:txBody>
      </p:sp>
    </p:spTree>
    <p:extLst>
      <p:ext uri="{BB962C8B-B14F-4D97-AF65-F5344CB8AC3E}">
        <p14:creationId xmlns:p14="http://schemas.microsoft.com/office/powerpoint/2010/main" val="193273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F4AEC-67F3-45DA-A717-32520D657BD5}"/>
              </a:ext>
            </a:extLst>
          </p:cNvPr>
          <p:cNvSpPr>
            <a:spLocks noGrp="1"/>
          </p:cNvSpPr>
          <p:nvPr>
            <p:ph type="title"/>
          </p:nvPr>
        </p:nvSpPr>
        <p:spPr>
          <a:xfrm>
            <a:off x="1154952" y="1411357"/>
            <a:ext cx="3401064" cy="1447800"/>
          </a:xfrm>
        </p:spPr>
        <p:txBody>
          <a:bodyPr/>
          <a:lstStyle/>
          <a:p>
            <a:pPr algn="ctr"/>
            <a:r>
              <a:rPr lang="es-PE" dirty="0">
                <a:solidFill>
                  <a:srgbClr val="00B050"/>
                </a:solidFill>
                <a:latin typeface="Arial Black" panose="020B0A04020102020204" pitchFamily="34" charset="0"/>
                <a:cs typeface="Arial" panose="020B0604020202020204" pitchFamily="34" charset="0"/>
              </a:rPr>
              <a:t>PREVENCIÓN DE LESIONES</a:t>
            </a:r>
          </a:p>
        </p:txBody>
      </p:sp>
      <p:sp>
        <p:nvSpPr>
          <p:cNvPr id="4" name="Marcador de texto 3">
            <a:extLst>
              <a:ext uri="{FF2B5EF4-FFF2-40B4-BE49-F238E27FC236}">
                <a16:creationId xmlns:a16="http://schemas.microsoft.com/office/drawing/2014/main" id="{85DF0E99-AC0A-46AF-8E0D-90964E200BD5}"/>
              </a:ext>
            </a:extLst>
          </p:cNvPr>
          <p:cNvSpPr>
            <a:spLocks noGrp="1"/>
          </p:cNvSpPr>
          <p:nvPr>
            <p:ph type="body" sz="half" idx="2"/>
          </p:nvPr>
        </p:nvSpPr>
        <p:spPr/>
        <p:txBody>
          <a:bodyPr/>
          <a:lstStyle/>
          <a:p>
            <a:r>
              <a:rPr lang="es-PE" dirty="0"/>
              <a:t>Las lesiones deportivas son muy frecuentes en los jóvenes: contusiones, esguinces e incluso fracturas pueden presentarse en la clase de educación física si no se toman las medidas de seguridad necesarias.</a:t>
            </a:r>
          </a:p>
        </p:txBody>
      </p:sp>
      <p:pic>
        <p:nvPicPr>
          <p:cNvPr id="1026" name="Picture 2" descr="Resultado de imagen para calentamientos de educacion fisica">
            <a:extLst>
              <a:ext uri="{FF2B5EF4-FFF2-40B4-BE49-F238E27FC236}">
                <a16:creationId xmlns:a16="http://schemas.microsoft.com/office/drawing/2014/main" id="{ED0AB6E6-44FE-44F5-BA10-293FF74F26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5158" y="1447800"/>
            <a:ext cx="5195888" cy="39009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0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88EE6-6A88-47A6-813E-63841C4D7CB0}"/>
              </a:ext>
            </a:extLst>
          </p:cNvPr>
          <p:cNvSpPr>
            <a:spLocks noGrp="1"/>
          </p:cNvSpPr>
          <p:nvPr>
            <p:ph type="title"/>
          </p:nvPr>
        </p:nvSpPr>
        <p:spPr>
          <a:xfrm>
            <a:off x="1154953" y="1563756"/>
            <a:ext cx="3401064" cy="1331843"/>
          </a:xfrm>
        </p:spPr>
        <p:txBody>
          <a:bodyPr/>
          <a:lstStyle/>
          <a:p>
            <a:pPr algn="ctr"/>
            <a:r>
              <a:rPr lang="es-PE" dirty="0">
                <a:solidFill>
                  <a:srgbClr val="00B050"/>
                </a:solidFill>
                <a:latin typeface="Arial Black" panose="020B0A04020102020204" pitchFamily="34" charset="0"/>
              </a:rPr>
              <a:t>Beneficios</a:t>
            </a:r>
          </a:p>
        </p:txBody>
      </p:sp>
      <p:sp>
        <p:nvSpPr>
          <p:cNvPr id="4" name="Marcador de texto 3">
            <a:extLst>
              <a:ext uri="{FF2B5EF4-FFF2-40B4-BE49-F238E27FC236}">
                <a16:creationId xmlns:a16="http://schemas.microsoft.com/office/drawing/2014/main" id="{08314A98-6F5C-4F95-8484-7D211D1A2337}"/>
              </a:ext>
            </a:extLst>
          </p:cNvPr>
          <p:cNvSpPr>
            <a:spLocks noGrp="1"/>
          </p:cNvSpPr>
          <p:nvPr>
            <p:ph type="body" sz="half" idx="2"/>
          </p:nvPr>
        </p:nvSpPr>
        <p:spPr/>
        <p:txBody>
          <a:bodyPr>
            <a:normAutofit lnSpcReduction="10000"/>
          </a:bodyPr>
          <a:lstStyle/>
          <a:p>
            <a:r>
              <a:rPr lang="es-PE" dirty="0"/>
              <a:t>Medidas de seguridad en el desarrollo de la práctica deportiva.</a:t>
            </a:r>
          </a:p>
          <a:p>
            <a:r>
              <a:rPr lang="es-PE" dirty="0"/>
              <a:t>El deporte es una de las prácticas que más beneficios trae a la salud, por lo que se recomienda practicarlo frecuentemente. Pero malos hábitos al momento de realizar alguna actividad física puede ocasionar que nos lesionemos seriamente, por lo que se deben tomar las medidas de seguridad necesarias para evitar que esto suceda.</a:t>
            </a:r>
          </a:p>
          <a:p>
            <a:endParaRPr lang="es-PE" dirty="0"/>
          </a:p>
        </p:txBody>
      </p:sp>
      <p:pic>
        <p:nvPicPr>
          <p:cNvPr id="1026" name="Picture 2" descr="Resultado de imagen para beneficios de normas de seguridad en educacion fisica">
            <a:extLst>
              <a:ext uri="{FF2B5EF4-FFF2-40B4-BE49-F238E27FC236}">
                <a16:creationId xmlns:a16="http://schemas.microsoft.com/office/drawing/2014/main" id="{BF355CC8-37B2-4071-B44C-B8E5B61D11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73979" y="1940429"/>
            <a:ext cx="6023895" cy="376493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25B18A-0CE3-426C-9D9C-181BA507AE70}"/>
              </a:ext>
            </a:extLst>
          </p:cNvPr>
          <p:cNvSpPr>
            <a:spLocks noGrp="1"/>
          </p:cNvSpPr>
          <p:nvPr>
            <p:ph type="title"/>
          </p:nvPr>
        </p:nvSpPr>
        <p:spPr/>
        <p:txBody>
          <a:bodyPr/>
          <a:lstStyle/>
          <a:p>
            <a:r>
              <a:rPr lang="es-PE" dirty="0">
                <a:solidFill>
                  <a:srgbClr val="00B050"/>
                </a:solidFill>
                <a:latin typeface="Arial Black" panose="020B0A04020102020204" pitchFamily="34" charset="0"/>
              </a:rPr>
              <a:t>Que son las normas básicas y su protección</a:t>
            </a:r>
          </a:p>
        </p:txBody>
      </p:sp>
      <p:sp>
        <p:nvSpPr>
          <p:cNvPr id="3" name="Marcador de contenido 2">
            <a:extLst>
              <a:ext uri="{FF2B5EF4-FFF2-40B4-BE49-F238E27FC236}">
                <a16:creationId xmlns:a16="http://schemas.microsoft.com/office/drawing/2014/main" id="{D15C398E-F5D3-487B-B660-72AE4EDBE59C}"/>
              </a:ext>
            </a:extLst>
          </p:cNvPr>
          <p:cNvSpPr>
            <a:spLocks noGrp="1"/>
          </p:cNvSpPr>
          <p:nvPr>
            <p:ph idx="1"/>
          </p:nvPr>
        </p:nvSpPr>
        <p:spPr/>
        <p:txBody>
          <a:bodyPr/>
          <a:lstStyle/>
          <a:p>
            <a:endParaRPr lang="es-PE" dirty="0"/>
          </a:p>
          <a:p>
            <a:endParaRPr lang="es-PE" dirty="0"/>
          </a:p>
        </p:txBody>
      </p:sp>
      <p:sp>
        <p:nvSpPr>
          <p:cNvPr id="4" name="Marcador de texto 3">
            <a:extLst>
              <a:ext uri="{FF2B5EF4-FFF2-40B4-BE49-F238E27FC236}">
                <a16:creationId xmlns:a16="http://schemas.microsoft.com/office/drawing/2014/main" id="{98BFAF20-7128-4A6E-9941-E27E5D545D72}"/>
              </a:ext>
            </a:extLst>
          </p:cNvPr>
          <p:cNvSpPr>
            <a:spLocks noGrp="1"/>
          </p:cNvSpPr>
          <p:nvPr>
            <p:ph type="body" sz="half" idx="2"/>
          </p:nvPr>
        </p:nvSpPr>
        <p:spPr>
          <a:xfrm>
            <a:off x="1154953" y="3129280"/>
            <a:ext cx="3401063" cy="3099242"/>
          </a:xfrm>
        </p:spPr>
        <p:txBody>
          <a:bodyPr>
            <a:normAutofit fontScale="92500"/>
          </a:bodyPr>
          <a:lstStyle/>
          <a:p>
            <a:pPr marL="342900" lvl="0" indent="-342900">
              <a:lnSpc>
                <a:spcPct val="107000"/>
              </a:lnSpc>
              <a:buFont typeface="+mj-lt"/>
              <a:buAutoNum type="arabicPeriod"/>
              <a:tabLst>
                <a:tab pos="457200" algn="l"/>
              </a:tabLst>
            </a:pPr>
            <a:r>
              <a:rPr lang="es-PE" dirty="0">
                <a:solidFill>
                  <a:schemeClr val="tx1">
                    <a:lumMod val="95000"/>
                  </a:schemeClr>
                </a:solidFill>
                <a:latin typeface="Helvetica" panose="020B0604020202020204" pitchFamily="34" charset="0"/>
                <a:ea typeface="Times New Roman" panose="02020603050405020304" pitchFamily="18" charset="0"/>
                <a:cs typeface="Times New Roman" panose="02020603050405020304" pitchFamily="18" charset="0"/>
              </a:rPr>
              <a:t>Las normas básicas de seguridad son un conjunto de medidas destinadas a proteger la salud de todos, prevenir accidentes y lesiones.</a:t>
            </a:r>
          </a:p>
          <a:p>
            <a:pPr marL="342900" lvl="0" indent="-342900">
              <a:lnSpc>
                <a:spcPct val="107000"/>
              </a:lnSpc>
              <a:buFont typeface="+mj-lt"/>
              <a:buAutoNum type="arabicPeriod"/>
              <a:tabLst>
                <a:tab pos="457200" algn="l"/>
              </a:tabLst>
            </a:pPr>
            <a:r>
              <a:rPr lang="es-PE" dirty="0"/>
              <a:t>Algunos Objetos De Protección-Casco-Gafas-Guantes-Hombreras-Escudo-Zapatos o Guayos</a:t>
            </a:r>
          </a:p>
          <a:p>
            <a:pPr marL="342900" lvl="0" indent="-342900">
              <a:lnSpc>
                <a:spcPct val="107000"/>
              </a:lnSpc>
              <a:buFont typeface="+mj-lt"/>
              <a:buAutoNum type="arabicPeriod"/>
              <a:tabLst>
                <a:tab pos="457200" algn="l"/>
              </a:tabLst>
            </a:pPr>
            <a:r>
              <a:rPr lang="es-PE" sz="1600" dirty="0">
                <a:solidFill>
                  <a:schemeClr val="tx1">
                    <a:lumMod val="95000"/>
                  </a:schemeClr>
                </a:solidFill>
                <a:latin typeface="Helvetica" panose="020B0604020202020204" pitchFamily="34" charset="0"/>
                <a:ea typeface="Times New Roman" panose="02020603050405020304" pitchFamily="18" charset="0"/>
              </a:rPr>
              <a:t>Guantes Este es un implemento muy importante en muchos deportes como: Futbol, ciclismo, beisbol, Boxeo…</a:t>
            </a:r>
            <a:endParaRPr lang="es-PE" sz="16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Imagen relacionada">
            <a:extLst>
              <a:ext uri="{FF2B5EF4-FFF2-40B4-BE49-F238E27FC236}">
                <a16:creationId xmlns:a16="http://schemas.microsoft.com/office/drawing/2014/main" id="{18C53EA6-7357-4B9A-8DBD-6C03058D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435" y="1447800"/>
            <a:ext cx="5750756" cy="430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0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E56D4-A78A-44F7-8D9F-D33A61920874}"/>
              </a:ext>
            </a:extLst>
          </p:cNvPr>
          <p:cNvSpPr>
            <a:spLocks noGrp="1"/>
          </p:cNvSpPr>
          <p:nvPr>
            <p:ph type="title"/>
          </p:nvPr>
        </p:nvSpPr>
        <p:spPr/>
        <p:txBody>
          <a:bodyPr/>
          <a:lstStyle/>
          <a:p>
            <a:r>
              <a:rPr lang="es-PE" dirty="0">
                <a:solidFill>
                  <a:srgbClr val="00B050"/>
                </a:solidFill>
                <a:latin typeface="Arial Black" panose="020B0A04020102020204" pitchFamily="34" charset="0"/>
              </a:rPr>
              <a:t>Actividad física saludable </a:t>
            </a:r>
          </a:p>
        </p:txBody>
      </p:sp>
      <p:sp>
        <p:nvSpPr>
          <p:cNvPr id="4" name="Marcador de texto 3">
            <a:extLst>
              <a:ext uri="{FF2B5EF4-FFF2-40B4-BE49-F238E27FC236}">
                <a16:creationId xmlns:a16="http://schemas.microsoft.com/office/drawing/2014/main" id="{605225F1-9309-4050-ACA7-FD54C65EBE8F}"/>
              </a:ext>
            </a:extLst>
          </p:cNvPr>
          <p:cNvSpPr>
            <a:spLocks noGrp="1"/>
          </p:cNvSpPr>
          <p:nvPr>
            <p:ph type="body" sz="half" idx="2"/>
          </p:nvPr>
        </p:nvSpPr>
        <p:spPr/>
        <p:txBody>
          <a:bodyPr/>
          <a:lstStyle/>
          <a:p>
            <a:r>
              <a:rPr lang="es-PE" dirty="0">
                <a:solidFill>
                  <a:schemeClr val="tx1">
                    <a:lumMod val="95000"/>
                  </a:schemeClr>
                </a:solidFill>
                <a:latin typeface="Arial" panose="020B0604020202020204" pitchFamily="34" charset="0"/>
                <a:ea typeface="Times New Roman" panose="02020603050405020304" pitchFamily="18" charset="0"/>
              </a:rPr>
              <a:t>En concreto, en el ámbito de la actividad física y el deporte son muy importante las reglas y el respeto a las mismas, algo que sin duda educa y forma a todo aquel que se asocia a dicho ámbito. Pero además de ello, es importante la existencia de unas normas de departamento, de clase, que desde el principio de curso aprendan a respetar.</a:t>
            </a:r>
            <a:endParaRPr lang="es-PE" dirty="0">
              <a:solidFill>
                <a:schemeClr val="tx1">
                  <a:lumMod val="95000"/>
                </a:schemeClr>
              </a:solidFill>
            </a:endParaRPr>
          </a:p>
        </p:txBody>
      </p:sp>
      <p:pic>
        <p:nvPicPr>
          <p:cNvPr id="3076" name="Picture 4" descr="Resultado de imagen para actividad fisica saludable">
            <a:extLst>
              <a:ext uri="{FF2B5EF4-FFF2-40B4-BE49-F238E27FC236}">
                <a16:creationId xmlns:a16="http://schemas.microsoft.com/office/drawing/2014/main" id="{225604E1-C895-47E7-B5EA-33C3BC366C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0957" y="1308295"/>
            <a:ext cx="5737097" cy="471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8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13A61-7B14-4E45-A26F-C980325B5578}"/>
              </a:ext>
            </a:extLst>
          </p:cNvPr>
          <p:cNvSpPr>
            <a:spLocks noGrp="1"/>
          </p:cNvSpPr>
          <p:nvPr>
            <p:ph type="title"/>
          </p:nvPr>
        </p:nvSpPr>
        <p:spPr>
          <a:xfrm>
            <a:off x="1154953" y="967410"/>
            <a:ext cx="3401064" cy="927652"/>
          </a:xfrm>
        </p:spPr>
        <p:txBody>
          <a:bodyPr/>
          <a:lstStyle/>
          <a:p>
            <a:r>
              <a:rPr lang="es-PE" dirty="0">
                <a:solidFill>
                  <a:srgbClr val="00B050"/>
                </a:solidFill>
                <a:latin typeface="Arial Black" panose="020B0A04020102020204" pitchFamily="34" charset="0"/>
              </a:rPr>
              <a:t>Reglas de normas de seguridad </a:t>
            </a:r>
          </a:p>
        </p:txBody>
      </p:sp>
      <p:sp>
        <p:nvSpPr>
          <p:cNvPr id="4" name="Marcador de texto 3">
            <a:extLst>
              <a:ext uri="{FF2B5EF4-FFF2-40B4-BE49-F238E27FC236}">
                <a16:creationId xmlns:a16="http://schemas.microsoft.com/office/drawing/2014/main" id="{097B21BE-C05C-4E33-A075-DA6CB0A997B2}"/>
              </a:ext>
            </a:extLst>
          </p:cNvPr>
          <p:cNvSpPr>
            <a:spLocks noGrp="1"/>
          </p:cNvSpPr>
          <p:nvPr>
            <p:ph type="body" sz="half" idx="2"/>
          </p:nvPr>
        </p:nvSpPr>
        <p:spPr>
          <a:xfrm>
            <a:off x="1154953" y="1895062"/>
            <a:ext cx="3401063" cy="3995528"/>
          </a:xfrm>
        </p:spPr>
        <p:txBody>
          <a:bodyPr/>
          <a:lstStyle/>
          <a:p>
            <a:pPr fontAlgn="base">
              <a:lnSpc>
                <a:spcPct val="107000"/>
              </a:lnSpc>
            </a:pPr>
            <a:r>
              <a:rPr lang="es-PE" b="1" dirty="0">
                <a:solidFill>
                  <a:srgbClr val="111111"/>
                </a:solidFill>
                <a:latin typeface="Verdana" panose="020B0604030504040204" pitchFamily="34" charset="0"/>
                <a:ea typeface="Times New Roman" panose="02020603050405020304" pitchFamily="18" charset="0"/>
                <a:cs typeface="Times New Roman" panose="02020603050405020304" pitchFamily="18" charset="0"/>
              </a:rPr>
              <a:t>Reglas para los jugadores</a:t>
            </a:r>
            <a:r>
              <a:rPr lang="es-PE" sz="1800" b="1" dirty="0">
                <a:solidFill>
                  <a:srgbClr val="111111"/>
                </a:solidFill>
                <a:latin typeface="Calibri" panose="020F0502020204030204" pitchFamily="34" charset="0"/>
                <a:ea typeface="Times New Roman" panose="02020603050405020304" pitchFamily="18" charset="0"/>
                <a:cs typeface="Times New Roman" panose="02020603050405020304" pitchFamily="18" charset="0"/>
              </a:rPr>
              <a:t>: </a:t>
            </a:r>
            <a:r>
              <a:rPr lang="es-PE" sz="1800" dirty="0">
                <a:solidFill>
                  <a:srgbClr val="111111"/>
                </a:solidFill>
                <a:latin typeface="Calibri" panose="020F0502020204030204" pitchFamily="34" charset="0"/>
                <a:ea typeface="Times New Roman" panose="02020603050405020304" pitchFamily="18" charset="0"/>
                <a:cs typeface="Times New Roman" panose="02020603050405020304" pitchFamily="18" charset="0"/>
              </a:rPr>
              <a:t>las </a:t>
            </a:r>
            <a:r>
              <a:rPr lang="es-PE" dirty="0">
                <a:solidFill>
                  <a:srgbClr val="111111"/>
                </a:solidFill>
                <a:latin typeface="Verdana" panose="020B0604030504040204" pitchFamily="34" charset="0"/>
                <a:ea typeface="Times New Roman" panose="02020603050405020304" pitchFamily="18" charset="0"/>
                <a:cs typeface="Times New Roman" panose="02020603050405020304" pitchFamily="18" charset="0"/>
              </a:rPr>
              <a:t> reglas para los jugadores varían dependiendo del deporte que juegan y el nivel juegan en. Esto evita que un sesgo en contra de cosas como la edad, desarrollo y habilidades de los equipos. </a:t>
            </a:r>
          </a:p>
          <a:p>
            <a:pPr fontAlgn="base">
              <a:lnSpc>
                <a:spcPct val="107000"/>
              </a:lnSpc>
            </a:pPr>
            <a:r>
              <a:rPr lang="es-PE" b="1" dirty="0">
                <a:solidFill>
                  <a:srgbClr val="111111"/>
                </a:solidFill>
                <a:latin typeface="Verdana" panose="020B0604030504040204" pitchFamily="34" charset="0"/>
                <a:ea typeface="Times New Roman" panose="02020603050405020304" pitchFamily="18" charset="0"/>
                <a:cs typeface="Times New Roman" panose="02020603050405020304" pitchFamily="18" charset="0"/>
              </a:rPr>
              <a:t>Reglas para los entrenadores</a:t>
            </a:r>
            <a:r>
              <a:rPr lang="es-PE" sz="1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s-PE" sz="1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para</a:t>
            </a:r>
            <a:r>
              <a:rPr lang="es-PE" sz="1800" b="1" dirty="0">
                <a:latin typeface="Calibri" panose="020F0502020204030204" pitchFamily="34" charset="0"/>
                <a:ea typeface="Times New Roman" panose="02020603050405020304" pitchFamily="18" charset="0"/>
                <a:cs typeface="Times New Roman" panose="02020603050405020304" pitchFamily="18" charset="0"/>
              </a:rPr>
              <a:t> </a:t>
            </a:r>
            <a:r>
              <a:rPr lang="es-PE" dirty="0">
                <a:solidFill>
                  <a:srgbClr val="111111"/>
                </a:solidFill>
                <a:latin typeface="Verdana" panose="020B0604030504040204" pitchFamily="34" charset="0"/>
                <a:ea typeface="Times New Roman" panose="02020603050405020304" pitchFamily="18" charset="0"/>
                <a:cs typeface="Times New Roman" panose="02020603050405020304" pitchFamily="18" charset="0"/>
              </a:rPr>
              <a:t>ser capaz de entrenar con éxito un equipo y guiar a los jugadores durante un juego, los entrenadores deben entender completamente las reglas del deporte que entrenador. </a:t>
            </a:r>
          </a:p>
          <a:p>
            <a:pPr fontAlgn="base">
              <a:lnSpc>
                <a:spcPct val="107000"/>
              </a:lnSpc>
            </a:pPr>
            <a:endParaRPr lang="es-PE" dirty="0"/>
          </a:p>
        </p:txBody>
      </p:sp>
      <p:pic>
        <p:nvPicPr>
          <p:cNvPr id="2050" name="Picture 2" descr="Resultado de imagen para q son las normas de seguridad en educacion fisica imagenes">
            <a:extLst>
              <a:ext uri="{FF2B5EF4-FFF2-40B4-BE49-F238E27FC236}">
                <a16:creationId xmlns:a16="http://schemas.microsoft.com/office/drawing/2014/main" id="{B0F5749D-1865-4155-82A1-5D6505A7A9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7432" y="1174507"/>
            <a:ext cx="6005195" cy="450898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11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344</TotalTime>
  <Words>353</Words>
  <Application>Microsoft Office PowerPoint</Application>
  <PresentationFormat>Panorámica</PresentationFormat>
  <Paragraphs>19</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Black</vt:lpstr>
      <vt:lpstr>Calibri</vt:lpstr>
      <vt:lpstr>Century Gothic</vt:lpstr>
      <vt:lpstr>Helvetica</vt:lpstr>
      <vt:lpstr>Times New Roman</vt:lpstr>
      <vt:lpstr>Verdana</vt:lpstr>
      <vt:lpstr>Wingdings 3</vt:lpstr>
      <vt:lpstr>Ion</vt:lpstr>
      <vt:lpstr>Normas de seguridad en el Área de Educación Física.</vt:lpstr>
      <vt:lpstr>PREVENCIÓN DE LESIONES</vt:lpstr>
      <vt:lpstr>Beneficios</vt:lpstr>
      <vt:lpstr>Que son las normas básicas y su protección</vt:lpstr>
      <vt:lpstr>Actividad física saludable </vt:lpstr>
      <vt:lpstr>Reglas de normas de seguridad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Normas de seguridad</dc:title>
  <dc:creator>Brenda</dc:creator>
  <cp:lastModifiedBy>SAN FELIPE</cp:lastModifiedBy>
  <cp:revision>13</cp:revision>
  <dcterms:created xsi:type="dcterms:W3CDTF">2018-05-04T21:02:17Z</dcterms:created>
  <dcterms:modified xsi:type="dcterms:W3CDTF">2018-08-15T15:07:15Z</dcterms:modified>
</cp:coreProperties>
</file>