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57" r:id="rId16"/>
    <p:sldId id="274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Carlos" initials="J" lastIdx="1" clrIdx="0">
    <p:extLst>
      <p:ext uri="{19B8F6BF-5375-455C-9EA6-DF929625EA0E}">
        <p15:presenceInfo xmlns:p15="http://schemas.microsoft.com/office/powerpoint/2012/main" userId="JuanCar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B4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9" autoAdjust="0"/>
    <p:restoredTop sz="90686" autoAdjust="0"/>
  </p:normalViewPr>
  <p:slideViewPr>
    <p:cSldViewPr snapToGrid="0">
      <p:cViewPr varScale="1">
        <p:scale>
          <a:sx n="82" d="100"/>
          <a:sy n="82" d="100"/>
        </p:scale>
        <p:origin x="40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0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3" d="100"/>
          <a:sy n="33" d="100"/>
        </p:scale>
        <p:origin x="257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9111D-246F-4DA9-A551-33256AA8102C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F4856-654E-4762-A067-2DC9BE4EBF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08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82FCF-2F92-4036-8338-AC5691340DBF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7EEC5-57BF-4C43-A5E2-60FD71BBDBD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1122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7EEC5-57BF-4C43-A5E2-60FD71BBDBD4}" type="slidenum">
              <a:rPr lang="es-PE" smtClean="0"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9440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604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779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4675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41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74425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6303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426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863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128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2328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7612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5226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104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782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350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009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476C-792B-4D00-85D6-21E55CF5D2C8}" type="datetimeFigureOut">
              <a:rPr lang="es-PE" smtClean="0"/>
              <a:t>15/08/2018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B800-B9D3-4135-A63A-76E7F38E182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2643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  <p:sldLayoutId id="2147484199" r:id="rId16"/>
    <p:sldLayoutId id="214748420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3.jpe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8.png"/><Relationship Id="rId11" Type="http://schemas.openxmlformats.org/officeDocument/2006/relationships/audio" Target="../media/audio6.wav"/><Relationship Id="rId5" Type="http://schemas.openxmlformats.org/officeDocument/2006/relationships/audio" Target="../media/audio13.wav"/><Relationship Id="rId10" Type="http://schemas.openxmlformats.org/officeDocument/2006/relationships/image" Target="../media/image31.png"/><Relationship Id="rId4" Type="http://schemas.openxmlformats.org/officeDocument/2006/relationships/audio" Target="../media/audio6.wav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3.m4a"/><Relationship Id="rId7" Type="http://schemas.openxmlformats.org/officeDocument/2006/relationships/audio" Target="../media/audio17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6.wav"/><Relationship Id="rId4" Type="http://schemas.openxmlformats.org/officeDocument/2006/relationships/audio" Target="../media/audio6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7.wav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1" y="76360"/>
            <a:ext cx="9157194" cy="356789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PE" sz="1000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Broadway" panose="04040905080B02020502" pitchFamily="82" charset="0"/>
              </a:rPr>
              <a:t>Capacidades físicas  </a:t>
            </a:r>
          </a:p>
        </p:txBody>
      </p:sp>
      <p:sp>
        <p:nvSpPr>
          <p:cNvPr id="3" name="AutoShape 2" descr="Resultado de imagen para imagenes de educacion fisica"/>
          <p:cNvSpPr>
            <a:spLocks noChangeAspect="1" noChangeArrowheads="1"/>
          </p:cNvSpPr>
          <p:nvPr/>
        </p:nvSpPr>
        <p:spPr bwMode="auto">
          <a:xfrm flipV="1">
            <a:off x="1413164" y="-2080943"/>
            <a:ext cx="6733309" cy="52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032" name="Picture 8" descr="Resultado de imagen para imagenes de educacion fis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38" y="4169647"/>
            <a:ext cx="5150716" cy="2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79464" y="2399079"/>
            <a:ext cx="487363" cy="4873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361C8F-8EBF-4961-B571-527011686F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3143" y1="12563" x2="14857" y2="14573"/>
                        <a14:foregroundMark x1="17143" y1="5025" x2="5714" y2="14573"/>
                        <a14:foregroundMark x1="5143" y1="15578" x2="14286" y2="40704"/>
                        <a14:foregroundMark x1="6857" y1="57789" x2="4000" y2="74372"/>
                        <a14:foregroundMark x1="46857" y1="10050" x2="94857" y2="19095"/>
                        <a14:foregroundMark x1="34286" y1="9548" x2="48571" y2="6533"/>
                        <a14:foregroundMark x1="36000" y1="13568" x2="68000" y2="18593"/>
                        <a14:foregroundMark x1="84000" y1="39698" x2="96571" y2="70854"/>
                        <a14:foregroundMark x1="93143" y1="72864" x2="90286" y2="84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63" y="3691229"/>
            <a:ext cx="2127355" cy="24191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A37CAD-13D4-487B-829C-CFE5920A9B19}"/>
              </a:ext>
            </a:extLst>
          </p:cNvPr>
          <p:cNvSpPr txBox="1"/>
          <p:nvPr/>
        </p:nvSpPr>
        <p:spPr>
          <a:xfrm>
            <a:off x="4779818" y="5852979"/>
            <a:ext cx="303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7278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  <p:sndAc>
          <p:stSnd>
            <p:snd r:embed="rId5" name="drumroll.wav"/>
          </p:stSnd>
        </p:sndAc>
      </p:transition>
    </mc:Choice>
    <mc:Fallback xmlns="">
      <p:transition spd="slow">
        <p:split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49441"/>
              </p:ext>
            </p:extLst>
          </p:nvPr>
        </p:nvGraphicFramePr>
        <p:xfrm>
          <a:off x="2042161" y="335279"/>
          <a:ext cx="7940040" cy="5943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46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4307">
                <a:tc>
                  <a:txBody>
                    <a:bodyPr/>
                    <a:lstStyle/>
                    <a:p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Capacidades</a:t>
                      </a: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físicas condicionales</a:t>
                      </a:r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opperplate Gothic Light" panose="020E05070202060204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Capacidades físicas coordinativas</a:t>
                      </a:r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opperplate Gothic Light" panose="020E05070202060204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307"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Fuerza:</a:t>
                      </a:r>
                    </a:p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Resistencia</a:t>
                      </a: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de la fuerza</a:t>
                      </a:r>
                    </a:p>
                    <a:p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Fuerza rápida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Fuerza máxima</a:t>
                      </a:r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opperplate Gothic Light" panose="020E0507020206020404" pitchFamily="34" charset="0"/>
                      </a:endParaRP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Generales o básicas:</a:t>
                      </a:r>
                    </a:p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Regulación y dirección del movimiento</a:t>
                      </a:r>
                    </a:p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Adaptación</a:t>
                      </a: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y cambios motrices</a:t>
                      </a:r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opperplate Gothic Light" panose="020E0507020206020404" pitchFamily="34" charset="0"/>
                      </a:endParaRP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4307"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Velocidad:</a:t>
                      </a:r>
                    </a:p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Velocidad</a:t>
                      </a: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de traslación</a:t>
                      </a:r>
                    </a:p>
                    <a:p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Velocidad de reacción</a:t>
                      </a:r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opperplate Gothic Light" panose="020E05070202060204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Especiales</a:t>
                      </a:r>
                    </a:p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</a:t>
                      </a: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</a:t>
                      </a:r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Orientación         * Equilibrio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*Ritmo</a:t>
                      </a: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                 *Anticipación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Diferenciación    *Coordinación</a:t>
                      </a:r>
                      <a:endParaRPr lang="es-PE" b="1" baseline="0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opperplate Gothic Light" panose="020E05070202060204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0679"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Resistencia</a:t>
                      </a: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:</a:t>
                      </a:r>
                    </a:p>
                    <a:p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Corta duración</a:t>
                      </a:r>
                    </a:p>
                    <a:p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Media duración</a:t>
                      </a:r>
                    </a:p>
                    <a:p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Larga duración</a:t>
                      </a:r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opperplate Gothic Light" panose="020E0507020206020404" pitchFamily="34" charset="0"/>
                      </a:endParaRP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Complejas</a:t>
                      </a: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Aprendizaje motor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PE" b="1" baseline="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* Agilidad</a:t>
                      </a:r>
                      <a:endParaRPr lang="es-PE" b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opperplate Gothic Light" panose="020E0507020206020404" pitchFamily="34" charset="0"/>
                      </a:endParaRP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2030" y="497223"/>
            <a:ext cx="8534400" cy="1507067"/>
          </a:xfrm>
          <a:effectLst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Limites de las capacidades físicas</a:t>
            </a:r>
            <a:br>
              <a:rPr lang="es-PE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</a:br>
            <a:br>
              <a:rPr lang="es-PE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</a:br>
            <a:endParaRPr lang="es-PE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2030" y="1620572"/>
            <a:ext cx="6692839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3600" dirty="0"/>
              <a:t>Es aquel definido por algún accidente geológico (fallas, discordancias, etc.); por disminución de la saturación de hidrocarburos, porosidad, permeabilidad, o por efecto combinado de estos parámetros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129" y="1742281"/>
            <a:ext cx="3099646" cy="19296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674" y="3962249"/>
            <a:ext cx="3086101" cy="20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47367"/>
      </p:ext>
    </p:extLst>
  </p:cSld>
  <p:clrMapOvr>
    <a:masterClrMapping/>
  </p:clrMapOvr>
  <p:transition spd="slow">
    <p:comb dir="vert"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466" y="358677"/>
            <a:ext cx="8534400" cy="1507067"/>
          </a:xfrm>
          <a:effectLst>
            <a:reflection blurRad="6350" stA="50000" endA="275" endPos="400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PE" sz="60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Onyx" panose="04050602080702020203" pitchFamily="82" charset="0"/>
              </a:rPr>
              <a:t>Enfrentamiento</a:t>
            </a:r>
            <a:r>
              <a:rPr lang="es-PE" sz="6000" dirty="0">
                <a:solidFill>
                  <a:schemeClr val="accent1">
                    <a:lumMod val="75000"/>
                  </a:schemeClr>
                </a:solidFill>
                <a:latin typeface="Onyx" panose="04050602080702020203" pitchFamily="82" charset="0"/>
              </a:rPr>
              <a:t> </a:t>
            </a:r>
            <a:r>
              <a:rPr lang="es-PE" sz="60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Onyx" panose="04050602080702020203" pitchFamily="82" charset="0"/>
              </a:rPr>
              <a:t>y</a:t>
            </a:r>
            <a:r>
              <a:rPr lang="es-PE" sz="6000" dirty="0">
                <a:solidFill>
                  <a:schemeClr val="accent1">
                    <a:lumMod val="75000"/>
                  </a:schemeClr>
                </a:solidFill>
                <a:latin typeface="Onyx" panose="04050602080702020203" pitchFamily="82" charset="0"/>
              </a:rPr>
              <a:t> </a:t>
            </a:r>
            <a:r>
              <a:rPr lang="es-PE" sz="60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Onyx" panose="04050602080702020203" pitchFamily="82" charset="0"/>
              </a:rPr>
              <a:t>Perfeccionamiento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2385" y="1865744"/>
            <a:ext cx="7161029" cy="46003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PE" b="1" dirty="0">
                <a:latin typeface="Gungsuh" panose="02030600000101010101" pitchFamily="18" charset="-127"/>
                <a:ea typeface="Gungsuh" panose="02030600000101010101" pitchFamily="18" charset="-127"/>
              </a:rPr>
              <a:t>En función del objetivo perseguido por el trabajo, nos encontramos con: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resistencia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máxima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explosiva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b="1" dirty="0">
                <a:latin typeface="Gungsuh" panose="02030600000101010101" pitchFamily="18" charset="-127"/>
                <a:ea typeface="Gungsuh" panose="02030600000101010101" pitchFamily="18" charset="-127"/>
              </a:rPr>
              <a:t>En función de la aproximación al gesto técnico al que optimizan, tenemos: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general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dirigida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especial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b="1" dirty="0">
                <a:latin typeface="Gungsuh" panose="02030600000101010101" pitchFamily="18" charset="-127"/>
                <a:ea typeface="Gungsuh" panose="02030600000101010101" pitchFamily="18" charset="-127"/>
              </a:rPr>
              <a:t> en los deportes colectivos nos encontramos con: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de lanzamiento – chut – pase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de salto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de desplazamiento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de lucha</a:t>
            </a:r>
            <a:b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s-PE" dirty="0">
                <a:latin typeface="Gungsuh" panose="02030600000101010101" pitchFamily="18" charset="-127"/>
                <a:ea typeface="Gungsuh" panose="02030600000101010101" pitchFamily="18" charset="-127"/>
              </a:rPr>
              <a:t>– Fuerza para las paradas del portero</a:t>
            </a: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134" y="1865744"/>
            <a:ext cx="3095625" cy="20531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133" y="4354386"/>
            <a:ext cx="3095625" cy="19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1051560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Wide Latin" panose="020A0A07050505020404" pitchFamily="18" charset="0"/>
              </a:rPr>
              <a:t>Beneficios</a:t>
            </a:r>
            <a:br>
              <a:rPr lang="es-PE" dirty="0">
                <a:latin typeface="Wide Latin" panose="020A0A07050505020404" pitchFamily="18" charset="0"/>
              </a:rPr>
            </a:br>
            <a:endParaRPr lang="es-PE" dirty="0">
              <a:latin typeface="Wide Latin" panose="020A0A070505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534" y="1208314"/>
            <a:ext cx="9727430" cy="5162005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La actividad reduce el riesgo de padecer :</a:t>
            </a:r>
          </a:p>
          <a:p>
            <a:pPr marL="0" indent="0">
              <a:buNone/>
            </a:pPr>
            <a:r>
              <a:rPr lang="es-PE" dirty="0"/>
              <a:t>Enfermedades cardiovasculares                               Tención arterial alta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/>
              <a:t>Cáncer de colon y diabetes                          Ayuda a controlar el sobrepeso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291" y="5323566"/>
            <a:ext cx="2443711" cy="13681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345" y="2455594"/>
            <a:ext cx="3595601" cy="1945224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337" y="2455594"/>
            <a:ext cx="3499761" cy="19452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246" y="5227577"/>
            <a:ext cx="3265944" cy="13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  <p:sndAc>
          <p:stSnd>
            <p:snd r:embed="rId4" name="push.wav"/>
          </p:stSnd>
        </p:sndAc>
      </p:transition>
    </mc:Choice>
    <mc:Fallback xmlns="">
      <p:transition spd="slow">
        <p:blinds/>
        <p:sndAc>
          <p:stSnd>
            <p:snd r:embed="rId11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7344" y="1021080"/>
            <a:ext cx="7963746" cy="5714825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Ayuda a bajar el porcentaje de la grasa corporal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/>
              <a:t>Fortalece los músculos y mejora la capacidad para hacer esfuerzos sin fatiga (forma física)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3" y="4888056"/>
            <a:ext cx="2466975" cy="1847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3" y="2018219"/>
            <a:ext cx="2466975" cy="16532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877" y="2018218"/>
            <a:ext cx="2638425" cy="16532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877" y="4888055"/>
            <a:ext cx="2638425" cy="1847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1020" y="2018218"/>
            <a:ext cx="2724150" cy="16532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1020" y="4888055"/>
            <a:ext cx="2724150" cy="18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662" y="318655"/>
            <a:ext cx="8596668" cy="1108363"/>
          </a:xfrm>
        </p:spPr>
        <p:txBody>
          <a:bodyPr>
            <a:normAutofit/>
          </a:bodyPr>
          <a:lstStyle/>
          <a:p>
            <a:r>
              <a:rPr lang="es-PE" sz="6000" cap="none" dirty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Snap ITC" panose="04040A07060A02020202" pitchFamily="82" charset="0"/>
              </a:rPr>
              <a:t>Importancia</a:t>
            </a:r>
            <a:endParaRPr lang="es-PE" sz="6000" dirty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Snap ITC" panose="04040A07060A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427018"/>
            <a:ext cx="6733117" cy="54309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PE" sz="12800" dirty="0">
                <a:latin typeface="Lucida Calligraphy" panose="03010101010101010101" pitchFamily="66" charset="0"/>
                <a:cs typeface="Aharoni" panose="02010803020104030203" pitchFamily="2" charset="-79"/>
              </a:rPr>
              <a:t>Capacidades físicas son componentes básicos de la condición física y por lo tanto elemento esenciales para la prestación motriz y deportiva , por ello para mejorar el rendimiento físico , el trabajo a desarrollar se debe basar en el entrenamiento de lasa diferentes capacidades </a:t>
            </a:r>
            <a:r>
              <a:rPr lang="es-PE" sz="3800" dirty="0">
                <a:latin typeface="Lucida Calligraphy" panose="03010101010101010101" pitchFamily="66" charset="0"/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r>
              <a:rPr lang="es-PE" dirty="0">
                <a:latin typeface="Lucida Calligraphy" panose="03010101010101010101" pitchFamily="66" charset="0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981" y="1537855"/>
            <a:ext cx="3638345" cy="2429822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715" y="4416878"/>
            <a:ext cx="3510642" cy="20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546" y="24544"/>
            <a:ext cx="8275320" cy="1470660"/>
          </a:xfrm>
        </p:spPr>
        <p:txBody>
          <a:bodyPr>
            <a:normAutofit/>
          </a:bodyPr>
          <a:lstStyle/>
          <a:p>
            <a:r>
              <a:rPr lang="es-PE" sz="5400" cap="none" dirty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Broadway" panose="04040905080B02020502" pitchFamily="82" charset="0"/>
              </a:rPr>
              <a:t>INTEGRANTES</a:t>
            </a:r>
            <a:endParaRPr lang="es-PE" sz="5400" dirty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1748" y="1149668"/>
            <a:ext cx="5393159" cy="4148046"/>
          </a:xfrm>
          <a:noFill/>
          <a:scene3d>
            <a:camera prst="orthographicFront"/>
            <a:lightRig rig="threePt" dir="t"/>
          </a:scene3d>
          <a:sp3d>
            <a:bevelB w="114300" prst="hardEdge"/>
          </a:sp3d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Junco </a:t>
            </a:r>
            <a:r>
              <a:rPr lang="es-PE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HerreraMichael</a:t>
            </a:r>
            <a:endParaRPr lang="es-PE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rench Script MT" panose="03020402040607040605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Maycol León Mandortupa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Jennifer López Llaja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Leodan Merino Daza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Mijael Merino Espinoza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10" name="Estrella de 12 puntas 9"/>
          <p:cNvSpPr/>
          <p:nvPr/>
        </p:nvSpPr>
        <p:spPr>
          <a:xfrm rot="2001420">
            <a:off x="6657330" y="2772220"/>
            <a:ext cx="6065843" cy="2073434"/>
          </a:xfrm>
          <a:prstGeom prst="star1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FFCC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>
                <a:solidFill>
                  <a:schemeClr val="accent1">
                    <a:lumMod val="50000"/>
                  </a:schemeClr>
                </a:solidFill>
                <a:latin typeface="Ravie" panose="04040805050809020602" pitchFamily="82" charset="0"/>
              </a:rPr>
              <a:t>Gracias</a:t>
            </a:r>
          </a:p>
        </p:txBody>
      </p:sp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2888" y="4613275"/>
            <a:ext cx="487363" cy="4873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5A636D-F3E8-4ED4-A222-C5298E0EF606}"/>
              </a:ext>
            </a:extLst>
          </p:cNvPr>
          <p:cNvSpPr txBox="1"/>
          <p:nvPr/>
        </p:nvSpPr>
        <p:spPr>
          <a:xfrm>
            <a:off x="9578319" y="298605"/>
            <a:ext cx="115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>
                <a:solidFill>
                  <a:srgbClr val="002060"/>
                </a:solidFill>
                <a:latin typeface="Agency FB" panose="020B0503020202020204" pitchFamily="34" charset="0"/>
              </a:rPr>
              <a:t>3° 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753CB8-55D7-4BB5-8ECB-3BE2D5514D61}"/>
              </a:ext>
            </a:extLst>
          </p:cNvPr>
          <p:cNvSpPr txBox="1"/>
          <p:nvPr/>
        </p:nvSpPr>
        <p:spPr>
          <a:xfrm>
            <a:off x="2133600" y="5413829"/>
            <a:ext cx="840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doni MT" panose="02070603080606020203" pitchFamily="18" charset="0"/>
              </a:rPr>
              <a:t>PROF. JADDY CHINGUEL OROZCO</a:t>
            </a:r>
          </a:p>
        </p:txBody>
      </p:sp>
    </p:spTree>
    <p:extLst>
      <p:ext uri="{BB962C8B-B14F-4D97-AF65-F5344CB8AC3E}">
        <p14:creationId xmlns:p14="http://schemas.microsoft.com/office/powerpoint/2010/main" val="1875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6" name="cashreg.wav"/>
          </p:stSnd>
        </p:sndAc>
      </p:transition>
    </mc:Choice>
    <mc:Fallback xmlns="">
      <p:transition spd="slow">
        <p:fade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1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546" y="24544"/>
            <a:ext cx="8275320" cy="1470660"/>
          </a:xfrm>
        </p:spPr>
        <p:txBody>
          <a:bodyPr>
            <a:normAutofit/>
          </a:bodyPr>
          <a:lstStyle/>
          <a:p>
            <a:r>
              <a:rPr lang="es-PE" sz="5400" cap="none" dirty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Broadway" panose="04040905080B02020502" pitchFamily="82" charset="0"/>
              </a:rPr>
              <a:t>INTEGRANTES</a:t>
            </a:r>
            <a:endParaRPr lang="es-PE" sz="5400" dirty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1748" y="1149668"/>
            <a:ext cx="5393159" cy="4148046"/>
          </a:xfrm>
          <a:noFill/>
          <a:scene3d>
            <a:camera prst="orthographicFront"/>
            <a:lightRig rig="threePt" dir="t"/>
          </a:scene3d>
          <a:sp3d>
            <a:bevelB w="114300" prst="hardEdge"/>
          </a:sp3d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Junco </a:t>
            </a:r>
            <a:r>
              <a:rPr lang="es-PE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HerreraMichael</a:t>
            </a:r>
            <a:endParaRPr lang="es-PE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rench Script MT" panose="03020402040607040605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Maycol León Mandortupa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Jennifer López Llaja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Leodan Merino Daza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PE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nch Script MT" panose="03020402040607040605" pitchFamily="66" charset="0"/>
              </a:rPr>
              <a:t>Mijael Merino Espinoza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5A636D-F3E8-4ED4-A222-C5298E0EF606}"/>
              </a:ext>
            </a:extLst>
          </p:cNvPr>
          <p:cNvSpPr txBox="1"/>
          <p:nvPr/>
        </p:nvSpPr>
        <p:spPr>
          <a:xfrm>
            <a:off x="9578319" y="298605"/>
            <a:ext cx="115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>
                <a:solidFill>
                  <a:srgbClr val="002060"/>
                </a:solidFill>
                <a:latin typeface="Agency FB" panose="020B0503020202020204" pitchFamily="34" charset="0"/>
              </a:rPr>
              <a:t>3° 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753CB8-55D7-4BB5-8ECB-3BE2D5514D61}"/>
              </a:ext>
            </a:extLst>
          </p:cNvPr>
          <p:cNvSpPr txBox="1"/>
          <p:nvPr/>
        </p:nvSpPr>
        <p:spPr>
          <a:xfrm>
            <a:off x="2133600" y="5413829"/>
            <a:ext cx="840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doni MT" panose="02070603080606020203" pitchFamily="18" charset="0"/>
              </a:rPr>
              <a:t>PROF. JADDY CHINGUEL OROZCO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6710F2-2564-44EA-B86B-C6E6D212E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143" y1="12563" x2="14857" y2="14573"/>
                        <a14:foregroundMark x1="17143" y1="5025" x2="5714" y2="14573"/>
                        <a14:foregroundMark x1="5143" y1="15578" x2="14286" y2="40704"/>
                        <a14:foregroundMark x1="6857" y1="57789" x2="4000" y2="74372"/>
                        <a14:foregroundMark x1="46857" y1="10050" x2="94857" y2="19095"/>
                        <a14:foregroundMark x1="34286" y1="9548" x2="48571" y2="6533"/>
                        <a14:foregroundMark x1="36000" y1="13568" x2="68000" y2="18593"/>
                        <a14:foregroundMark x1="84000" y1="39698" x2="96571" y2="70854"/>
                        <a14:foregroundMark x1="93143" y1="72864" x2="90286" y2="84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221" y="1611319"/>
            <a:ext cx="2127355" cy="24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ashreg.wav"/>
          </p:stSnd>
        </p:sndAc>
      </p:transition>
    </mc:Choice>
    <mc:Fallback xmlns="">
      <p:transition spd="slow">
        <p:fade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28831"/>
            <a:ext cx="8534400" cy="1507067"/>
          </a:xfrm>
        </p:spPr>
        <p:txBody>
          <a:bodyPr>
            <a:normAutofit/>
          </a:bodyPr>
          <a:lstStyle/>
          <a:p>
            <a:r>
              <a:rPr lang="es-PE" sz="600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Matura MT Script Capitals" panose="03020802060602070202" pitchFamily="66" charset="0"/>
              </a:rPr>
              <a:t>Concepto</a:t>
            </a:r>
            <a:r>
              <a:rPr lang="es-PE" sz="6000" cap="none" dirty="0">
                <a:ln w="0"/>
                <a:effectLst>
                  <a:reflection blurRad="6350" stA="53000" endA="300" endPos="35500" dir="5400000" sy="-90000" algn="bl" rotWithShape="0"/>
                </a:effectLst>
                <a:latin typeface="Matura MT Script Capitals" panose="03020802060602070202" pitchFamily="66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6485466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dirty="0">
                <a:latin typeface="Gill Sans Ultra Bold" panose="020B0A02020104020203" pitchFamily="34" charset="0"/>
              </a:rPr>
              <a:t>Una capacidad es una cualidad o una condición . El físico , por su parte , es aquello vinculado a lo material o al cuerpo . Se llama capacidades físicas a las condiciones que presenta un organismo , por lo general asociadas al desarrollo de una cierta actividad o acción .</a:t>
            </a:r>
          </a:p>
        </p:txBody>
      </p:sp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729" y="1855901"/>
            <a:ext cx="2514600" cy="1619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3841" y="4100975"/>
            <a:ext cx="3346375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bomb.wav"/>
          </p:stSnd>
        </p:sndAc>
      </p:transition>
    </mc:Choice>
    <mc:Fallback xmlns="">
      <p:transition spd="slow">
        <p:checker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129" y="408818"/>
            <a:ext cx="8534400" cy="1507067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s-PE" sz="600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Showcard Gothic" panose="04020904020102020604" pitchFamily="82" charset="0"/>
              </a:rPr>
              <a:t>Tipos</a:t>
            </a:r>
            <a:endParaRPr lang="es-PE" sz="60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3129" y="2032000"/>
            <a:ext cx="5016884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PE" dirty="0">
                <a:latin typeface="Elephant" panose="02020904090505020303" pitchFamily="18" charset="0"/>
              </a:rPr>
              <a:t>La flexibilidad :</a:t>
            </a:r>
          </a:p>
          <a:p>
            <a:pPr marL="0" indent="0">
              <a:buNone/>
            </a:pPr>
            <a:r>
              <a:rPr lang="es-PE" dirty="0">
                <a:latin typeface="Elephant" panose="02020904090505020303" pitchFamily="18" charset="0"/>
              </a:rPr>
              <a:t>Permite el máximo recorrido de las articulaciones gracias a la extensibilidad de los músculos que se insertan alrededor de cada uno de ellas.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>
                <a:latin typeface="Elephant" panose="02020904090505020303" pitchFamily="18" charset="0"/>
              </a:rPr>
              <a:t>La fuerza :</a:t>
            </a:r>
          </a:p>
          <a:p>
            <a:pPr marL="0" indent="0">
              <a:buNone/>
            </a:pPr>
            <a:r>
              <a:rPr lang="es-PE" dirty="0">
                <a:latin typeface="Elephant" panose="02020904090505020303" pitchFamily="18" charset="0"/>
              </a:rPr>
              <a:t>Consiste en ejercer tensión para vencer una resistencia , es una capacidad fácil de mejorar.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215" y="1357746"/>
            <a:ext cx="4028093" cy="22028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171" y="3972386"/>
            <a:ext cx="3246179" cy="2360467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3" end="890.811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50075"/>
      </p:ext>
    </p:extLst>
  </p:cSld>
  <p:clrMapOvr>
    <a:masterClrMapping/>
  </p:clrMapOvr>
  <p:transition spd="slow">
    <p:wedge/>
    <p:sndAc>
      <p:stSnd>
        <p:snd r:embed="rId4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080654"/>
            <a:ext cx="4878339" cy="49607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PE" b="1" dirty="0"/>
              <a:t>La resistencia:</a:t>
            </a:r>
          </a:p>
          <a:p>
            <a:pPr marL="0" indent="0">
              <a:buNone/>
            </a:pPr>
            <a:r>
              <a:rPr lang="es-PE" b="1" dirty="0"/>
              <a:t>Es la capacidad de repetir y sostener durante un tiempo determinado un esfuerzo de intensidad bastante elevada y localizada en algunos en algunos grupos musicales </a:t>
            </a:r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r>
              <a:rPr lang="es-PE" b="1" dirty="0"/>
              <a:t>La  velocidad :</a:t>
            </a:r>
          </a:p>
          <a:p>
            <a:pPr marL="0" indent="0">
              <a:buNone/>
            </a:pPr>
            <a:r>
              <a:rPr lang="es-PE" b="1" dirty="0"/>
              <a:t>Es la capacidad de recorrer una cierta distancia de un mínimo tiempo 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9" y="845129"/>
            <a:ext cx="3546763" cy="23691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852" y="3741116"/>
            <a:ext cx="428105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702" y="0"/>
            <a:ext cx="8534400" cy="1507067"/>
          </a:xfrm>
        </p:spPr>
        <p:txBody>
          <a:bodyPr>
            <a:normAutofit/>
          </a:bodyPr>
          <a:lstStyle/>
          <a:p>
            <a:r>
              <a:rPr lang="es-PE" sz="60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Old English Text MT" panose="03040902040508030806" pitchFamily="66" charset="0"/>
              </a:rPr>
              <a:t>Ejemplos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3702" y="1697182"/>
            <a:ext cx="8534400" cy="36152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PE" dirty="0"/>
              <a:t>Resistencia</a:t>
            </a:r>
          </a:p>
          <a:p>
            <a:pPr marL="0" indent="0">
              <a:buNone/>
            </a:pPr>
            <a:r>
              <a:rPr lang="es-PE" dirty="0"/>
              <a:t>*Aeróbica</a:t>
            </a:r>
          </a:p>
          <a:p>
            <a:pPr marL="0" indent="0">
              <a:buNone/>
            </a:pPr>
            <a:r>
              <a:rPr lang="es-PE" dirty="0"/>
              <a:t>*Anaeróbica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/>
              <a:t>Fuerza :</a:t>
            </a:r>
          </a:p>
          <a:p>
            <a:pPr marL="0" indent="0">
              <a:buNone/>
            </a:pPr>
            <a:r>
              <a:rPr lang="es-PE" dirty="0"/>
              <a:t>*Máxima</a:t>
            </a:r>
          </a:p>
          <a:p>
            <a:pPr marL="0" indent="0">
              <a:buNone/>
            </a:pPr>
            <a:r>
              <a:rPr lang="es-PE" dirty="0"/>
              <a:t>*Resistencia</a:t>
            </a:r>
          </a:p>
          <a:p>
            <a:pPr marL="0" indent="0">
              <a:buNone/>
            </a:pPr>
            <a:r>
              <a:rPr lang="es-PE" dirty="0"/>
              <a:t>*Explosiva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232" y="1598228"/>
            <a:ext cx="3006435" cy="16305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896" y="1598228"/>
            <a:ext cx="2790825" cy="16383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232" y="3671888"/>
            <a:ext cx="3006435" cy="20437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3895" y="3671888"/>
            <a:ext cx="2908033" cy="20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push.wav"/>
          </p:stSnd>
        </p:sndAc>
      </p:transition>
    </mc:Choice>
    <mc:Fallback xmlns="">
      <p:transition spd="slow">
        <p:fade/>
        <p:sndAc>
          <p:stSnd>
            <p:snd r:embed="rId10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074421"/>
            <a:ext cx="8596668" cy="4966942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Velocidad :</a:t>
            </a:r>
          </a:p>
          <a:p>
            <a:pPr marL="0" indent="0">
              <a:buNone/>
            </a:pPr>
            <a:r>
              <a:rPr lang="es-PE" dirty="0"/>
              <a:t>*Cíclica o de desplazamiento </a:t>
            </a:r>
          </a:p>
          <a:p>
            <a:pPr marL="0" indent="0">
              <a:buNone/>
            </a:pPr>
            <a:r>
              <a:rPr lang="es-PE" dirty="0"/>
              <a:t>*Aciclica o gestual</a:t>
            </a:r>
          </a:p>
          <a:p>
            <a:pPr marL="0" indent="0">
              <a:buNone/>
            </a:pPr>
            <a:r>
              <a:rPr lang="es-PE" dirty="0"/>
              <a:t>*De reacción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/>
              <a:t>Flexibilidad :</a:t>
            </a:r>
          </a:p>
          <a:p>
            <a:pPr marL="0" indent="0">
              <a:buNone/>
            </a:pPr>
            <a:r>
              <a:rPr lang="es-PE" dirty="0"/>
              <a:t>*Dinámica </a:t>
            </a:r>
          </a:p>
          <a:p>
            <a:pPr marL="0" indent="0">
              <a:buNone/>
            </a:pPr>
            <a:r>
              <a:rPr lang="es-PE" dirty="0"/>
              <a:t>*Estática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068" y="1074419"/>
            <a:ext cx="3387282" cy="22520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436" y="1074419"/>
            <a:ext cx="2857500" cy="22520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350" y="3730466"/>
            <a:ext cx="3751069" cy="19069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005" y="3730466"/>
            <a:ext cx="3532822" cy="19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720877" y="1051562"/>
            <a:ext cx="7769980" cy="243838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CAPACIDADES</a:t>
            </a:r>
            <a:r>
              <a:rPr lang="es-PE" dirty="0">
                <a:latin typeface="Cooper Black" panose="0208090404030B020404" pitchFamily="18" charset="0"/>
              </a:rPr>
              <a:t> </a:t>
            </a:r>
            <a:r>
              <a:rPr lang="es-PE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CONDICIONALES</a:t>
            </a:r>
            <a:br>
              <a:rPr lang="es-PE" dirty="0">
                <a:latin typeface="Cooper Black" panose="0208090404030B020404" pitchFamily="18" charset="0"/>
              </a:rPr>
            </a:br>
            <a:br>
              <a:rPr lang="es-PE" dirty="0">
                <a:latin typeface="Cooper Black" panose="0208090404030B020404" pitchFamily="18" charset="0"/>
              </a:rPr>
            </a:br>
            <a:br>
              <a:rPr lang="es-PE" dirty="0">
                <a:latin typeface="Cooper Black" panose="0208090404030B020404" pitchFamily="18" charset="0"/>
              </a:rPr>
            </a:br>
            <a:endParaRPr lang="es-PE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876" y="1097280"/>
            <a:ext cx="5954243" cy="6263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dirty="0">
                <a:latin typeface="Eras Bold ITC" panose="020B0907030504020204" pitchFamily="34" charset="0"/>
              </a:rPr>
              <a:t>Están determinadas por factores energéticos que se liberan en el proceso de intercambio de sustancias en el organismo humano , producto del trabajo físico . Esta son capacidades  energético-funcionales del rendimiento , que se desarrollan producto de las acciones motrices consiente del individuo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147" y="1494641"/>
            <a:ext cx="4765962" cy="1935676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2925" y="3430317"/>
            <a:ext cx="487363" cy="4873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261" y="3917680"/>
            <a:ext cx="4387733" cy="24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5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789" y="1085850"/>
            <a:ext cx="8534400" cy="697230"/>
          </a:xfr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s-PE" sz="60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CAPACIDADES</a:t>
            </a:r>
            <a:r>
              <a:rPr lang="es-PE" sz="6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 </a:t>
            </a:r>
            <a:r>
              <a:rPr lang="es-PE" sz="60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COORDINATIVAS</a:t>
            </a:r>
            <a:br>
              <a:rPr lang="es-PE" sz="6000" dirty="0">
                <a:latin typeface="OCR A Extended" panose="02010509020102010303" pitchFamily="50" charset="0"/>
              </a:rPr>
            </a:br>
            <a:r>
              <a:rPr lang="es-PE" sz="6000" dirty="0">
                <a:latin typeface="OCR A Extended" panose="02010509020102010303" pitchFamily="50" charset="0"/>
              </a:rPr>
              <a:t> </a:t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83080"/>
            <a:ext cx="5760872" cy="5074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dirty="0">
                <a:latin typeface="Arial Black" panose="020B0A04020102020204" pitchFamily="34" charset="0"/>
              </a:rPr>
              <a:t>Son aquellas que se realizan conscientemente en la regulación y dirección de los movimientos , con la finalidad determina , estas se desarrollan solo en base de determinados aptitudes físicas del hombre y en su enfrentamiento diario con miedo.</a:t>
            </a:r>
          </a:p>
          <a:p>
            <a:pPr marL="0" indent="0">
              <a:buNone/>
            </a:pPr>
            <a:r>
              <a:rPr lang="es-PE" sz="1800" dirty="0">
                <a:latin typeface="Arial Black" panose="020B0A04020102020204" pitchFamily="34" charset="0"/>
              </a:rPr>
              <a:t>Las capacidades motrices se interrelacionan entre si y solo se hacen efectivas a través de su unidad pues en la ejecución de una acción motriz , el individuo tiene que ser capaz de aplicar un conjunto de capacidades para que esta se realice con un alto nivel de rendimiento.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783080"/>
            <a:ext cx="4328160" cy="2224406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0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suction.wav"/>
          </p:stSnd>
        </p:sndAc>
      </p:transition>
    </mc:Choice>
    <mc:Fallback xmlns="">
      <p:transition spd="slow">
        <p:fade/>
        <p:sndAc>
          <p:stSnd>
            <p:snd r:embed="rId7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787</TotalTime>
  <Words>572</Words>
  <Application>Microsoft Office PowerPoint</Application>
  <PresentationFormat>Panorámica</PresentationFormat>
  <Paragraphs>103</Paragraphs>
  <Slides>16</Slides>
  <Notes>1</Notes>
  <HiddenSlides>0</HiddenSlides>
  <MMClips>14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43" baseType="lpstr">
      <vt:lpstr>Gungsuh</vt:lpstr>
      <vt:lpstr>Agency FB</vt:lpstr>
      <vt:lpstr>Aharoni</vt:lpstr>
      <vt:lpstr>Arial</vt:lpstr>
      <vt:lpstr>Arial Black</vt:lpstr>
      <vt:lpstr>Bodoni MT</vt:lpstr>
      <vt:lpstr>Broadway</vt:lpstr>
      <vt:lpstr>Calibri</vt:lpstr>
      <vt:lpstr>Cooper Black</vt:lpstr>
      <vt:lpstr>Copperplate Gothic Light</vt:lpstr>
      <vt:lpstr>Elephant</vt:lpstr>
      <vt:lpstr>Eras Bold ITC</vt:lpstr>
      <vt:lpstr>French Script MT</vt:lpstr>
      <vt:lpstr>Gill Sans Ultra Bold</vt:lpstr>
      <vt:lpstr>Lucida Calligraphy</vt:lpstr>
      <vt:lpstr>Magneto</vt:lpstr>
      <vt:lpstr>Matura MT Script Capitals</vt:lpstr>
      <vt:lpstr>OCR A Extended</vt:lpstr>
      <vt:lpstr>Old English Text MT</vt:lpstr>
      <vt:lpstr>Onyx</vt:lpstr>
      <vt:lpstr>Ravie</vt:lpstr>
      <vt:lpstr>Showcard Gothic</vt:lpstr>
      <vt:lpstr>Snap ITC</vt:lpstr>
      <vt:lpstr>Trebuchet MS</vt:lpstr>
      <vt:lpstr>Tw Cen MT</vt:lpstr>
      <vt:lpstr>Wide Latin</vt:lpstr>
      <vt:lpstr>Circuito</vt:lpstr>
      <vt:lpstr>Capacidades físicas  </vt:lpstr>
      <vt:lpstr>INTEGRANTES</vt:lpstr>
      <vt:lpstr>Concepto </vt:lpstr>
      <vt:lpstr>Tipos</vt:lpstr>
      <vt:lpstr>Presentación de PowerPoint</vt:lpstr>
      <vt:lpstr>Ejemplos</vt:lpstr>
      <vt:lpstr>Presentación de PowerPoint</vt:lpstr>
      <vt:lpstr>CAPACIDADES CONDICIONALES   </vt:lpstr>
      <vt:lpstr>CAPACIDADES COORDINATIVAS   </vt:lpstr>
      <vt:lpstr>Presentación de PowerPoint</vt:lpstr>
      <vt:lpstr>Limites de las capacidades físicas  </vt:lpstr>
      <vt:lpstr>Enfrentamiento y Perfeccionamiento</vt:lpstr>
      <vt:lpstr>Beneficios </vt:lpstr>
      <vt:lpstr>Presentación de PowerPoint</vt:lpstr>
      <vt:lpstr>Importancia</vt:lpstr>
      <vt:lpstr>INTEGRANTES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Cualidades           físicas</dc:title>
  <dc:creator>JuanCarlos</dc:creator>
  <cp:lastModifiedBy>SAN FELIPE</cp:lastModifiedBy>
  <cp:revision>92</cp:revision>
  <dcterms:created xsi:type="dcterms:W3CDTF">2018-04-20T19:18:59Z</dcterms:created>
  <dcterms:modified xsi:type="dcterms:W3CDTF">2018-08-15T15:00:34Z</dcterms:modified>
</cp:coreProperties>
</file>