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8"/>
  </p:notesMasterIdLst>
  <p:sldIdLst>
    <p:sldId id="260" r:id="rId2"/>
    <p:sldId id="256" r:id="rId3"/>
    <p:sldId id="259" r:id="rId4"/>
    <p:sldId id="258" r:id="rId5"/>
    <p:sldId id="257" r:id="rId6"/>
    <p:sldId id="261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E874F4"/>
    <a:srgbClr val="FFFF66"/>
    <a:srgbClr val="008000"/>
    <a:srgbClr val="FF9900"/>
    <a:srgbClr val="000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1" autoAdjust="0"/>
  </p:normalViewPr>
  <p:slideViewPr>
    <p:cSldViewPr>
      <p:cViewPr varScale="1">
        <p:scale>
          <a:sx n="85" d="100"/>
          <a:sy n="85" d="100"/>
        </p:scale>
        <p:origin x="1152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332B3-25BA-418B-95E7-DC28EA8C6EEB}" type="datetimeFigureOut">
              <a:rPr lang="es-ES" smtClean="0"/>
              <a:t>15/08/2018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1827F-5736-4AB9-ADDD-FC4461DD78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3116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FE34-7C98-41BE-A357-D8456B822A69}" type="datetimeFigureOut">
              <a:rPr lang="es-ES" smtClean="0"/>
              <a:pPr/>
              <a:t>15/08/2018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1E8A9-13D7-4274-B2A9-EA3CC62FD5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FE34-7C98-41BE-A357-D8456B822A69}" type="datetimeFigureOut">
              <a:rPr lang="es-ES" smtClean="0"/>
              <a:pPr/>
              <a:t>15/08/2018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1E8A9-13D7-4274-B2A9-EA3CC62FD5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FE34-7C98-41BE-A357-D8456B822A69}" type="datetimeFigureOut">
              <a:rPr lang="es-ES" smtClean="0"/>
              <a:pPr/>
              <a:t>15/08/2018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1E8A9-13D7-4274-B2A9-EA3CC62FD5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FE34-7C98-41BE-A357-D8456B822A69}" type="datetimeFigureOut">
              <a:rPr lang="es-ES" smtClean="0"/>
              <a:pPr/>
              <a:t>15/08/2018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1E8A9-13D7-4274-B2A9-EA3CC62FD5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FE34-7C98-41BE-A357-D8456B822A69}" type="datetimeFigureOut">
              <a:rPr lang="es-ES" smtClean="0"/>
              <a:pPr/>
              <a:t>15/08/2018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1E8A9-13D7-4274-B2A9-EA3CC62FD5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FE34-7C98-41BE-A357-D8456B822A69}" type="datetimeFigureOut">
              <a:rPr lang="es-ES" smtClean="0"/>
              <a:pPr/>
              <a:t>15/08/2018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1E8A9-13D7-4274-B2A9-EA3CC62FD5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FE34-7C98-41BE-A357-D8456B822A69}" type="datetimeFigureOut">
              <a:rPr lang="es-ES" smtClean="0"/>
              <a:pPr/>
              <a:t>15/08/2018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1E8A9-13D7-4274-B2A9-EA3CC62FD5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FE34-7C98-41BE-A357-D8456B822A69}" type="datetimeFigureOut">
              <a:rPr lang="es-ES" smtClean="0"/>
              <a:pPr/>
              <a:t>15/08/2018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1E8A9-13D7-4274-B2A9-EA3CC62FD5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FE34-7C98-41BE-A357-D8456B822A69}" type="datetimeFigureOut">
              <a:rPr lang="es-ES" smtClean="0"/>
              <a:pPr/>
              <a:t>15/08/2018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1E8A9-13D7-4274-B2A9-EA3CC62FD5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FE34-7C98-41BE-A357-D8456B822A69}" type="datetimeFigureOut">
              <a:rPr lang="es-ES" smtClean="0"/>
              <a:pPr/>
              <a:t>15/08/2018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1E8A9-13D7-4274-B2A9-EA3CC62FD5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FE34-7C98-41BE-A357-D8456B822A69}" type="datetimeFigureOut">
              <a:rPr lang="es-ES" smtClean="0"/>
              <a:pPr/>
              <a:t>15/08/2018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E71E8A9-13D7-4274-B2A9-EA3CC62FD59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F7FE34-7C98-41BE-A357-D8456B822A69}" type="datetimeFigureOut">
              <a:rPr lang="es-ES" smtClean="0"/>
              <a:pPr/>
              <a:t>15/08/2018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71E8A9-13D7-4274-B2A9-EA3CC62FD59F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microsoft.com/office/2007/relationships/hdphoto" Target="../media/hdphoto1.wdp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hyperlink" Target="http://blog.medicapanamericana.com/wp-content/uploads/2014/12/esquema3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trenamientodeportivo.wordpress.com/2015/07/26/el-metodo-pliometrico/" TargetMode="External"/><Relationship Id="rId7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540568" y="332656"/>
            <a:ext cx="66967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all" spc="0" dirty="0">
                <a:ln w="9000" cmpd="sng">
                  <a:solidFill>
                    <a:srgbClr val="000000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Métodos</a:t>
            </a:r>
            <a:r>
              <a:rPr lang="es-ES" sz="5400" b="1" cap="all" spc="0" dirty="0">
                <a:ln w="9000" cmpd="sng">
                  <a:solidFill>
                    <a:schemeClr val="accent6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s-ES" sz="5400" b="1" cap="all" spc="0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</a:t>
            </a:r>
            <a:r>
              <a:rPr lang="es-ES" sz="5400" b="1" cap="all" spc="0" dirty="0">
                <a:ln w="9000" cmpd="sng">
                  <a:solidFill>
                    <a:schemeClr val="accent6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s-ES" sz="5400" b="1" cap="all" spc="0" dirty="0">
                <a:ln w="9000" cmpd="sng">
                  <a:solidFill>
                    <a:srgbClr val="000000"/>
                  </a:solidFill>
                  <a:prstDash val="solid"/>
                </a:ln>
                <a:solidFill>
                  <a:srgbClr val="E874F4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ejercitación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23528" y="227687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cs typeface="Miriam" pitchFamily="2" charset="-79"/>
              </a:rPr>
              <a:t>CONCEPTO :</a:t>
            </a:r>
          </a:p>
          <a:p>
            <a:r>
              <a:rPr lang="es-ES" dirty="0"/>
              <a:t>Conjunto de ejercicios que se repetirán de forma sistemática y dosificadas</a:t>
            </a:r>
          </a:p>
        </p:txBody>
      </p:sp>
      <p:pic>
        <p:nvPicPr>
          <p:cNvPr id="13324" name="Picture 12" descr="Resultado de imagen para metodos de ejercitac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40968"/>
            <a:ext cx="2616771" cy="331236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2" descr="Resultado de imagen para imagenes de corazon ejercitandose"/>
          <p:cNvPicPr>
            <a:picLocks noChangeAspect="1" noChangeArrowheads="1"/>
          </p:cNvPicPr>
          <p:nvPr/>
        </p:nvPicPr>
        <p:blipFill>
          <a:blip r:embed="rId3" cstate="print"/>
          <a:srcRect l="2174" r="45652"/>
          <a:stretch>
            <a:fillRect/>
          </a:stretch>
        </p:blipFill>
        <p:spPr bwMode="auto">
          <a:xfrm>
            <a:off x="8244408" y="5947216"/>
            <a:ext cx="648072" cy="644359"/>
          </a:xfrm>
          <a:prstGeom prst="rect">
            <a:avLst/>
          </a:prstGeom>
          <a:noFill/>
        </p:spPr>
      </p:pic>
      <p:sp>
        <p:nvSpPr>
          <p:cNvPr id="13326" name="AutoShape 14" descr="Resultado de imagen para imagenes de corazon ejercitando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328" name="AutoShape 16" descr="Resultado de imagen para imagenes de corazon ejercitando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3331" name="Picture 19" descr="Resultado de imagen para ejercitac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620688"/>
            <a:ext cx="1440160" cy="12961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35" name="Picture 23" descr="Resultado de imagen para ejercitac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212976"/>
            <a:ext cx="2232248" cy="1305865"/>
          </a:xfrm>
          <a:prstGeom prst="rect">
            <a:avLst/>
          </a:prstGeom>
          <a:noFill/>
        </p:spPr>
      </p:pic>
      <p:sp>
        <p:nvSpPr>
          <p:cNvPr id="13337" name="AutoShape 25" descr="Resultado de imagen para planchas ejercic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339" name="AutoShape 27" descr="Resultado de imagen para planchas ejercic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341" name="AutoShape 29" descr="Resultado de imagen para planchas ejercic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3342" name="Picture 30" descr="C:\Documents and Settings\trabajo\Mis documentos\438519_122743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3068960"/>
            <a:ext cx="2945904" cy="1546600"/>
          </a:xfrm>
          <a:prstGeom prst="rect">
            <a:avLst/>
          </a:prstGeom>
          <a:noFill/>
        </p:spPr>
      </p:pic>
      <p:sp>
        <p:nvSpPr>
          <p:cNvPr id="13344" name="AutoShape 32" descr="Resultado de imagen para cuclill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346" name="AutoShape 34" descr="Resultado de imagen para cuclill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3348" name="Picture 36" descr="C:\Documents and Settings\trabajo\Mis documentos\posición-en-cuclillas-de-la-pesa-de-gimnasia-4611486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4725144"/>
            <a:ext cx="2438400" cy="1624013"/>
          </a:xfrm>
          <a:prstGeom prst="rect">
            <a:avLst/>
          </a:prstGeom>
          <a:noFill/>
        </p:spPr>
      </p:pic>
      <p:pic>
        <p:nvPicPr>
          <p:cNvPr id="13350" name="Picture 38" descr="Resultado de imagen para tenni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4869160"/>
            <a:ext cx="1824203" cy="1368152"/>
          </a:xfrm>
          <a:prstGeom prst="rect">
            <a:avLst/>
          </a:prstGeom>
          <a:noFill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9E40A4D-4427-4D18-9574-8F7DC751199D}"/>
              </a:ext>
            </a:extLst>
          </p:cNvPr>
          <p:cNvSpPr txBox="1"/>
          <p:nvPr/>
        </p:nvSpPr>
        <p:spPr>
          <a:xfrm>
            <a:off x="7836363" y="4869160"/>
            <a:ext cx="1020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600" b="1" dirty="0">
                <a:solidFill>
                  <a:srgbClr val="C00000"/>
                </a:solidFill>
                <a:latin typeface="+mj-lt"/>
              </a:rPr>
              <a:t>2° B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98431958-6066-408B-9BB6-A3EA66CBC7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3143" y1="12563" x2="14857" y2="14573"/>
                        <a14:foregroundMark x1="17143" y1="5025" x2="5714" y2="14573"/>
                        <a14:foregroundMark x1="5143" y1="15578" x2="14286" y2="40704"/>
                        <a14:foregroundMark x1="6857" y1="57789" x2="4000" y2="74372"/>
                        <a14:foregroundMark x1="46857" y1="10050" x2="94857" y2="19095"/>
                        <a14:foregroundMark x1="34286" y1="9548" x2="48571" y2="6533"/>
                        <a14:foregroundMark x1="36000" y1="13568" x2="68000" y2="18593"/>
                        <a14:foregroundMark x1="84000" y1="39698" x2="96571" y2="70854"/>
                        <a14:foregroundMark x1="93143" y1="72864" x2="90286" y2="849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088" y="322592"/>
            <a:ext cx="1634824" cy="1859028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06237578-3EEE-423B-809D-4DA02FA67F04}"/>
              </a:ext>
            </a:extLst>
          </p:cNvPr>
          <p:cNvSpPr txBox="1"/>
          <p:nvPr/>
        </p:nvSpPr>
        <p:spPr>
          <a:xfrm>
            <a:off x="3881828" y="6277980"/>
            <a:ext cx="3033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000" dirty="0"/>
              <a:t>2018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188640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latin typeface="Cooper Black" pitchFamily="18" charset="0"/>
              </a:rPr>
              <a:t>CLASIFICACIÓN</a:t>
            </a:r>
          </a:p>
        </p:txBody>
      </p:sp>
      <p:sp>
        <p:nvSpPr>
          <p:cNvPr id="17412" name="AutoShape 4" descr="Resultado de imagen para imagenes de corazon ejercitando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323528" y="1124744"/>
            <a:ext cx="4536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" sz="2000" b="1" dirty="0">
                <a:ln>
                  <a:solidFill>
                    <a:schemeClr val="bg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Showcard Gothic" pitchFamily="82" charset="0"/>
              </a:rPr>
              <a:t>Contracciones  isotónicas:</a:t>
            </a:r>
            <a:endParaRPr lang="es-ES" sz="2000" dirty="0">
              <a:ln>
                <a:solidFill>
                  <a:schemeClr val="bg1"/>
                </a:solidFill>
              </a:ln>
              <a:solidFill>
                <a:schemeClr val="accent5">
                  <a:lumMod val="50000"/>
                </a:schemeClr>
              </a:solidFill>
              <a:latin typeface="Showcard Gothic" pitchFamily="82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23528" y="1556792"/>
            <a:ext cx="568863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1000" b="0" i="0" u="none" strike="noStrike" cap="none" normalizeH="0" baseline="0" dirty="0">
                <a:ln>
                  <a:noFill/>
                </a:ln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A nivel fisiol</a:t>
            </a:r>
            <a:r>
              <a:rPr kumimoji="0" lang="es-PE" sz="1000" b="0" i="0" u="none" strike="noStrike" cap="none" normalizeH="0" baseline="0" dirty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PE" sz="1000" b="0" i="0" u="none" strike="noStrike" cap="none" normalizeH="0" baseline="0" dirty="0">
                <a:ln>
                  <a:noFill/>
                </a:ln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gico las fibras musculares se contraen y modifican su longitud. Son las m</a:t>
            </a:r>
            <a:r>
              <a:rPr kumimoji="0" lang="es-PE" sz="1000" b="0" i="0" u="none" strike="noStrike" cap="none" normalizeH="0" baseline="0" dirty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á</a:t>
            </a:r>
            <a:r>
              <a:rPr kumimoji="0" lang="es-PE" sz="1000" b="0" i="0" u="none" strike="noStrike" cap="none" normalizeH="0" baseline="0" dirty="0">
                <a:ln>
                  <a:noFill/>
                </a:ln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s comunes en los deportes y en la vida diaria porque se produce un acortamiento y alargamiento de las mismas. Se dividen en:</a:t>
            </a:r>
            <a:endParaRPr kumimoji="0" lang="es-PE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79512" y="2132856"/>
            <a:ext cx="64807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1000" b="0" i="0" u="none" strike="noStrike" cap="none" normalizeH="0" baseline="0" dirty="0">
                <a:ln>
                  <a:noFill/>
                </a:ln>
                <a:solidFill>
                  <a:srgbClr val="0079B2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es-PE" sz="1000" b="0" i="0" u="none" strike="noStrike" cap="none" normalizeH="0" baseline="0" dirty="0">
                <a:ln>
                  <a:noFill/>
                </a:ln>
                <a:solidFill>
                  <a:srgbClr val="0079B2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PE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Contracci</a:t>
            </a:r>
            <a:r>
              <a:rPr kumimoji="0" lang="es-PE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PE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n conc</a:t>
            </a:r>
            <a:r>
              <a:rPr kumimoji="0" lang="es-PE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es-PE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ntrica:</a:t>
            </a:r>
            <a:endParaRPr kumimoji="0" lang="es-ES" sz="24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1000" b="0" i="0" u="none" strike="noStrike" cap="none" normalizeH="0" baseline="0" dirty="0">
                <a:ln>
                  <a:noFill/>
                </a:ln>
                <a:solidFill>
                  <a:srgbClr val="373737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Se produce cuando un m</a:t>
            </a:r>
            <a:r>
              <a:rPr kumimoji="0" lang="es-PE" sz="1000" b="0" i="0" u="none" strike="noStrike" cap="none" normalizeH="0" baseline="0" dirty="0">
                <a:ln>
                  <a:noFill/>
                </a:ln>
                <a:solidFill>
                  <a:srgbClr val="373737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ú</a:t>
            </a:r>
            <a:r>
              <a:rPr kumimoji="0" lang="es-PE" sz="1000" b="0" i="0" u="none" strike="noStrike" cap="none" normalizeH="0" baseline="0" dirty="0">
                <a:ln>
                  <a:noFill/>
                </a:ln>
                <a:solidFill>
                  <a:srgbClr val="373737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sculo desarrolla una tensi</a:t>
            </a:r>
            <a:r>
              <a:rPr kumimoji="0" lang="es-PE" sz="1000" b="0" i="0" u="none" strike="noStrike" cap="none" normalizeH="0" baseline="0" dirty="0">
                <a:ln>
                  <a:noFill/>
                </a:ln>
                <a:solidFill>
                  <a:srgbClr val="373737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PE" sz="1000" b="0" i="0" u="none" strike="noStrike" cap="none" normalizeH="0" baseline="0" dirty="0">
                <a:ln>
                  <a:noFill/>
                </a:ln>
                <a:solidFill>
                  <a:srgbClr val="373737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n suficiente para superar una resistencia, de forma tal que este se acorta y moviliza una parte del cuerpo venciendo dicha resistencia. </a:t>
            </a:r>
            <a:r>
              <a:rPr kumimoji="0" lang="es-PE" sz="1000" b="0" i="0" u="none" strike="noStrike" cap="none" normalizeH="0" baseline="0" dirty="0">
                <a:ln>
                  <a:noFill/>
                </a:ln>
                <a:solidFill>
                  <a:srgbClr val="373737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s-PE" sz="1000" b="0" i="0" u="none" strike="noStrike" cap="none" normalizeH="0" baseline="0" dirty="0">
                <a:ln>
                  <a:noFill/>
                </a:ln>
                <a:solidFill>
                  <a:srgbClr val="373737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Decimos que cuando los puntos de inserci</a:t>
            </a:r>
            <a:r>
              <a:rPr kumimoji="0" lang="es-PE" sz="1000" b="0" i="0" u="none" strike="noStrike" cap="none" normalizeH="0" baseline="0" dirty="0">
                <a:ln>
                  <a:noFill/>
                </a:ln>
                <a:solidFill>
                  <a:srgbClr val="373737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PE" sz="1000" b="0" i="0" u="none" strike="noStrike" cap="none" normalizeH="0" baseline="0" dirty="0">
                <a:ln>
                  <a:noFill/>
                </a:ln>
                <a:solidFill>
                  <a:srgbClr val="373737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n de un m</a:t>
            </a:r>
            <a:r>
              <a:rPr kumimoji="0" lang="es-PE" sz="1000" b="0" i="0" u="none" strike="noStrike" cap="none" normalizeH="0" baseline="0" dirty="0">
                <a:ln>
                  <a:noFill/>
                </a:ln>
                <a:solidFill>
                  <a:srgbClr val="373737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ú</a:t>
            </a:r>
            <a:r>
              <a:rPr kumimoji="0" lang="es-PE" sz="1000" b="0" i="0" u="none" strike="noStrike" cap="none" normalizeH="0" baseline="0" dirty="0">
                <a:ln>
                  <a:noFill/>
                </a:ln>
                <a:solidFill>
                  <a:srgbClr val="373737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sculo se acercan la contracci</a:t>
            </a:r>
            <a:r>
              <a:rPr kumimoji="0" lang="es-PE" sz="1000" b="0" i="0" u="none" strike="noStrike" cap="none" normalizeH="0" baseline="0" dirty="0">
                <a:ln>
                  <a:noFill/>
                </a:ln>
                <a:solidFill>
                  <a:srgbClr val="373737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PE" sz="1000" b="0" i="0" u="none" strike="noStrike" cap="none" normalizeH="0" baseline="0" dirty="0">
                <a:ln>
                  <a:noFill/>
                </a:ln>
                <a:solidFill>
                  <a:srgbClr val="373737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n que se produce la denominamos </a:t>
            </a:r>
            <a:r>
              <a:rPr kumimoji="0" lang="es-PE" sz="1000" b="0" i="0" u="none" strike="noStrike" cap="none" normalizeH="0" baseline="0" dirty="0">
                <a:ln>
                  <a:noFill/>
                </a:ln>
                <a:solidFill>
                  <a:srgbClr val="373737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es-PE" sz="1000" b="0" i="0" u="none" strike="noStrike" cap="none" normalizeH="0" baseline="0" dirty="0">
                <a:ln>
                  <a:noFill/>
                </a:ln>
                <a:solidFill>
                  <a:srgbClr val="373737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conc</a:t>
            </a:r>
            <a:r>
              <a:rPr kumimoji="0" lang="es-PE" sz="1000" b="0" i="0" u="none" strike="noStrike" cap="none" normalizeH="0" baseline="0" dirty="0">
                <a:ln>
                  <a:noFill/>
                </a:ln>
                <a:solidFill>
                  <a:srgbClr val="373737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es-PE" sz="1000" b="0" i="0" u="none" strike="noStrike" cap="none" normalizeH="0" baseline="0" dirty="0">
                <a:ln>
                  <a:noFill/>
                </a:ln>
                <a:solidFill>
                  <a:srgbClr val="373737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ntrica</a:t>
            </a:r>
            <a:r>
              <a:rPr kumimoji="0" lang="es-PE" sz="1000" b="0" i="0" u="none" strike="noStrike" cap="none" normalizeH="0" baseline="0" dirty="0">
                <a:ln>
                  <a:noFill/>
                </a:ln>
                <a:solidFill>
                  <a:srgbClr val="373737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es-PE" sz="1000" b="0" i="0" u="none" strike="noStrike" cap="none" normalizeH="0" baseline="0" dirty="0">
                <a:ln>
                  <a:noFill/>
                </a:ln>
                <a:solidFill>
                  <a:srgbClr val="373737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. Un ejemplo podr</a:t>
            </a:r>
            <a:r>
              <a:rPr kumimoji="0" lang="es-PE" sz="1000" b="0" i="0" u="none" strike="noStrike" cap="none" normalizeH="0" baseline="0" dirty="0">
                <a:ln>
                  <a:noFill/>
                </a:ln>
                <a:solidFill>
                  <a:srgbClr val="373737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í</a:t>
            </a:r>
            <a:r>
              <a:rPr kumimoji="0" lang="es-PE" sz="1000" b="0" i="0" u="none" strike="noStrike" cap="none" normalizeH="0" baseline="0" dirty="0">
                <a:ln>
                  <a:noFill/>
                </a:ln>
                <a:solidFill>
                  <a:srgbClr val="373737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a ser la contracci</a:t>
            </a:r>
            <a:r>
              <a:rPr kumimoji="0" lang="es-PE" sz="1000" b="0" i="0" u="none" strike="noStrike" cap="none" normalizeH="0" baseline="0" dirty="0">
                <a:ln>
                  <a:noFill/>
                </a:ln>
                <a:solidFill>
                  <a:srgbClr val="373737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PE" sz="1000" b="0" i="0" u="none" strike="noStrike" cap="none" normalizeH="0" baseline="0" dirty="0">
                <a:ln>
                  <a:noFill/>
                </a:ln>
                <a:solidFill>
                  <a:srgbClr val="373737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n conc</a:t>
            </a:r>
            <a:r>
              <a:rPr kumimoji="0" lang="es-PE" sz="1000" b="0" i="0" u="none" strike="noStrike" cap="none" normalizeH="0" baseline="0" dirty="0">
                <a:ln>
                  <a:noFill/>
                </a:ln>
                <a:solidFill>
                  <a:srgbClr val="373737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es-PE" sz="1000" b="0" i="0" u="none" strike="noStrike" cap="none" normalizeH="0" baseline="0" dirty="0">
                <a:ln>
                  <a:noFill/>
                </a:ln>
                <a:solidFill>
                  <a:srgbClr val="373737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ntrica del b</a:t>
            </a:r>
            <a:r>
              <a:rPr kumimoji="0" lang="es-PE" sz="1000" b="0" i="0" u="none" strike="noStrike" cap="none" normalizeH="0" baseline="0" dirty="0">
                <a:ln>
                  <a:noFill/>
                </a:ln>
                <a:solidFill>
                  <a:srgbClr val="373737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í</a:t>
            </a:r>
            <a:r>
              <a:rPr kumimoji="0" lang="es-PE" sz="1000" b="0" i="0" u="none" strike="noStrike" cap="none" normalizeH="0" baseline="0" dirty="0">
                <a:ln>
                  <a:noFill/>
                </a:ln>
                <a:solidFill>
                  <a:srgbClr val="373737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ceps braquial al llevar un vaso de agua a la boca.</a:t>
            </a:r>
          </a:p>
        </p:txBody>
      </p:sp>
      <p:pic>
        <p:nvPicPr>
          <p:cNvPr id="4104" name="Picture 8" descr="Resultado de imagen para contracciones isotonic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32656"/>
            <a:ext cx="2316619" cy="19659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Resultado de imagen para contracción concentr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01008"/>
            <a:ext cx="3600400" cy="18055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 descr="Resultado de imagen para imagenes de corazon ejercitandose"/>
          <p:cNvPicPr>
            <a:picLocks noChangeAspect="1" noChangeArrowheads="1"/>
          </p:cNvPicPr>
          <p:nvPr/>
        </p:nvPicPr>
        <p:blipFill>
          <a:blip r:embed="rId4" cstate="print"/>
          <a:srcRect l="2174" r="45652"/>
          <a:stretch>
            <a:fillRect/>
          </a:stretch>
        </p:blipFill>
        <p:spPr bwMode="auto">
          <a:xfrm>
            <a:off x="8244408" y="5947216"/>
            <a:ext cx="648072" cy="644359"/>
          </a:xfrm>
          <a:prstGeom prst="rect">
            <a:avLst/>
          </a:prstGeom>
          <a:noFill/>
        </p:spPr>
      </p:pic>
      <p:pic>
        <p:nvPicPr>
          <p:cNvPr id="2" name="Picture 2" descr="Resultado de imagen para concentrica ejercici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429000"/>
            <a:ext cx="3252192" cy="18598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4101" grpId="0"/>
      <p:bldP spid="41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95536" y="476672"/>
            <a:ext cx="7110536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800" dirty="0">
                <a:solidFill>
                  <a:srgbClr val="FFFF00"/>
                </a:solidFill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lang="es-PE" sz="2800" dirty="0">
                <a:solidFill>
                  <a:srgbClr val="FFFF00"/>
                </a:solidFill>
                <a:latin typeface="Trebuchet MS" pitchFamily="34" charset="0"/>
                <a:ea typeface="Times New Roman" pitchFamily="18" charset="0"/>
                <a:cs typeface="Arial" pitchFamily="34" charset="0"/>
              </a:rPr>
              <a:t> Contracci</a:t>
            </a:r>
            <a:r>
              <a:rPr lang="es-PE" sz="2800" dirty="0">
                <a:solidFill>
                  <a:srgbClr val="FFFF00"/>
                </a:solidFill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lang="es-PE" sz="2800" dirty="0">
                <a:solidFill>
                  <a:srgbClr val="FFFF00"/>
                </a:solidFill>
                <a:latin typeface="Trebuchet MS" pitchFamily="34" charset="0"/>
                <a:ea typeface="Times New Roman" pitchFamily="18" charset="0"/>
                <a:cs typeface="Arial" pitchFamily="34" charset="0"/>
              </a:rPr>
              <a:t>n exc</a:t>
            </a:r>
            <a:r>
              <a:rPr lang="es-PE" sz="2800" dirty="0">
                <a:solidFill>
                  <a:srgbClr val="FFFF00"/>
                </a:solidFill>
                <a:latin typeface="Calibri"/>
                <a:ea typeface="Times New Roman" pitchFamily="18" charset="0"/>
                <a:cs typeface="Arial" pitchFamily="34" charset="0"/>
              </a:rPr>
              <a:t>é</a:t>
            </a:r>
            <a:r>
              <a:rPr lang="es-PE" sz="2800" dirty="0">
                <a:solidFill>
                  <a:srgbClr val="FFFF00"/>
                </a:solidFill>
                <a:latin typeface="Trebuchet MS" pitchFamily="34" charset="0"/>
                <a:ea typeface="Times New Roman" pitchFamily="18" charset="0"/>
                <a:cs typeface="Arial" pitchFamily="34" charset="0"/>
              </a:rPr>
              <a:t>ntrica:</a:t>
            </a:r>
            <a:endParaRPr lang="es-ES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050" dirty="0">
                <a:latin typeface="inherit" charset="0"/>
                <a:ea typeface="Times New Roman" pitchFamily="18" charset="0"/>
                <a:cs typeface="Arial" pitchFamily="34" charset="0"/>
              </a:rPr>
              <a:t>Cuando una resistencia aplicada es mayor que la tensi</a:t>
            </a:r>
            <a:r>
              <a:rPr lang="es-PE" sz="1050" dirty="0"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lang="es-PE" sz="1050" dirty="0">
                <a:latin typeface="inherit" charset="0"/>
                <a:ea typeface="Times New Roman" pitchFamily="18" charset="0"/>
                <a:cs typeface="Arial" pitchFamily="34" charset="0"/>
              </a:rPr>
              <a:t>n producida por un m</a:t>
            </a:r>
            <a:r>
              <a:rPr lang="es-PE" sz="1050" dirty="0">
                <a:latin typeface="Calibri"/>
                <a:ea typeface="Times New Roman" pitchFamily="18" charset="0"/>
                <a:cs typeface="Arial" pitchFamily="34" charset="0"/>
              </a:rPr>
              <a:t>ú</a:t>
            </a:r>
            <a:r>
              <a:rPr lang="es-PE" sz="1050" dirty="0">
                <a:latin typeface="inherit" charset="0"/>
                <a:ea typeface="Times New Roman" pitchFamily="18" charset="0"/>
                <a:cs typeface="Arial" pitchFamily="34" charset="0"/>
              </a:rPr>
              <a:t>sculo determinado, </a:t>
            </a:r>
            <a:r>
              <a:rPr lang="es-PE" sz="1050" dirty="0">
                <a:latin typeface="Calibri"/>
                <a:ea typeface="Times New Roman" pitchFamily="18" charset="0"/>
                <a:cs typeface="Arial" pitchFamily="34" charset="0"/>
              </a:rPr>
              <a:t>é</a:t>
            </a:r>
            <a:r>
              <a:rPr lang="es-PE" sz="1050" dirty="0">
                <a:latin typeface="inherit" charset="0"/>
                <a:ea typeface="Times New Roman" pitchFamily="18" charset="0"/>
                <a:cs typeface="Arial" pitchFamily="34" charset="0"/>
              </a:rPr>
              <a:t>ste se alarga; es decir, el m</a:t>
            </a:r>
            <a:r>
              <a:rPr lang="es-PE" sz="1050" dirty="0">
                <a:latin typeface="Calibri"/>
                <a:ea typeface="Times New Roman" pitchFamily="18" charset="0"/>
                <a:cs typeface="Arial" pitchFamily="34" charset="0"/>
              </a:rPr>
              <a:t>ú</a:t>
            </a:r>
            <a:r>
              <a:rPr lang="es-PE" sz="1050" dirty="0">
                <a:latin typeface="inherit" charset="0"/>
                <a:ea typeface="Times New Roman" pitchFamily="18" charset="0"/>
                <a:cs typeface="Arial" pitchFamily="34" charset="0"/>
              </a:rPr>
              <a:t>sculo desarrolla tensi</a:t>
            </a:r>
            <a:r>
              <a:rPr lang="es-PE" sz="1050" dirty="0"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lang="es-PE" sz="1050" dirty="0">
                <a:latin typeface="inherit" charset="0"/>
                <a:ea typeface="Times New Roman" pitchFamily="18" charset="0"/>
                <a:cs typeface="Arial" pitchFamily="34" charset="0"/>
              </a:rPr>
              <a:t>n alargando su longitud. En este caso podemos decir que cuando los puntos de inserci</a:t>
            </a:r>
            <a:r>
              <a:rPr lang="es-PE" sz="1050" dirty="0"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lang="es-PE" sz="1050" dirty="0">
                <a:latin typeface="inherit" charset="0"/>
                <a:ea typeface="Times New Roman" pitchFamily="18" charset="0"/>
                <a:cs typeface="Arial" pitchFamily="34" charset="0"/>
              </a:rPr>
              <a:t>n de un m</a:t>
            </a:r>
            <a:r>
              <a:rPr lang="es-PE" sz="1050" dirty="0">
                <a:latin typeface="Calibri"/>
                <a:ea typeface="Times New Roman" pitchFamily="18" charset="0"/>
                <a:cs typeface="Arial" pitchFamily="34" charset="0"/>
              </a:rPr>
              <a:t>ú</a:t>
            </a:r>
            <a:r>
              <a:rPr lang="es-PE" sz="1050" dirty="0">
                <a:latin typeface="inherit" charset="0"/>
                <a:ea typeface="Times New Roman" pitchFamily="18" charset="0"/>
                <a:cs typeface="Arial" pitchFamily="34" charset="0"/>
              </a:rPr>
              <a:t>sculo se alargan se producen una contracci</a:t>
            </a:r>
            <a:r>
              <a:rPr lang="es-PE" sz="1050" dirty="0"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lang="es-PE" sz="1050" dirty="0">
                <a:latin typeface="inherit" charset="0"/>
                <a:ea typeface="Times New Roman" pitchFamily="18" charset="0"/>
                <a:cs typeface="Arial" pitchFamily="34" charset="0"/>
              </a:rPr>
              <a:t>n exc</a:t>
            </a:r>
            <a:r>
              <a:rPr lang="es-PE" sz="1050" dirty="0">
                <a:latin typeface="Calibri"/>
                <a:ea typeface="Times New Roman" pitchFamily="18" charset="0"/>
                <a:cs typeface="Arial" pitchFamily="34" charset="0"/>
              </a:rPr>
              <a:t>é</a:t>
            </a:r>
            <a:r>
              <a:rPr lang="es-PE" sz="1050" dirty="0">
                <a:latin typeface="inherit" charset="0"/>
                <a:ea typeface="Times New Roman" pitchFamily="18" charset="0"/>
                <a:cs typeface="Arial" pitchFamily="34" charset="0"/>
              </a:rPr>
              <a:t>ntrica.</a:t>
            </a:r>
            <a:r>
              <a:rPr lang="es-PE" sz="1050" dirty="0"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es-PE" sz="1050" dirty="0">
                <a:latin typeface="inherit" charset="0"/>
                <a:ea typeface="Times New Roman" pitchFamily="18" charset="0"/>
                <a:cs typeface="Arial" pitchFamily="34" charset="0"/>
              </a:rPr>
              <a:t>En la l</a:t>
            </a:r>
            <a:r>
              <a:rPr lang="es-PE" sz="1050" dirty="0">
                <a:latin typeface="Calibri"/>
                <a:ea typeface="Times New Roman" pitchFamily="18" charset="0"/>
                <a:cs typeface="Arial" pitchFamily="34" charset="0"/>
              </a:rPr>
              <a:t>í</a:t>
            </a:r>
            <a:r>
              <a:rPr lang="es-PE" sz="1050" dirty="0">
                <a:latin typeface="inherit" charset="0"/>
                <a:ea typeface="Times New Roman" pitchFamily="18" charset="0"/>
                <a:cs typeface="Arial" pitchFamily="34" charset="0"/>
              </a:rPr>
              <a:t>nea del anterior ejemplo se producir</a:t>
            </a:r>
            <a:r>
              <a:rPr lang="es-PE" sz="1050" dirty="0">
                <a:latin typeface="Calibri"/>
                <a:ea typeface="Times New Roman" pitchFamily="18" charset="0"/>
                <a:cs typeface="Arial" pitchFamily="34" charset="0"/>
              </a:rPr>
              <a:t>í</a:t>
            </a:r>
            <a:r>
              <a:rPr lang="es-PE" sz="1050" dirty="0">
                <a:latin typeface="inherit" charset="0"/>
                <a:ea typeface="Times New Roman" pitchFamily="18" charset="0"/>
                <a:cs typeface="Arial" pitchFamily="34" charset="0"/>
              </a:rPr>
              <a:t>a la contracci</a:t>
            </a:r>
            <a:r>
              <a:rPr lang="es-PE" sz="1050" dirty="0"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lang="es-PE" sz="1050" dirty="0">
                <a:latin typeface="inherit" charset="0"/>
                <a:ea typeface="Times New Roman" pitchFamily="18" charset="0"/>
                <a:cs typeface="Arial" pitchFamily="34" charset="0"/>
              </a:rPr>
              <a:t>n exc</a:t>
            </a:r>
            <a:r>
              <a:rPr lang="es-PE" sz="1050" dirty="0">
                <a:latin typeface="Calibri"/>
                <a:ea typeface="Times New Roman" pitchFamily="18" charset="0"/>
                <a:cs typeface="Arial" pitchFamily="34" charset="0"/>
              </a:rPr>
              <a:t>é</a:t>
            </a:r>
            <a:r>
              <a:rPr lang="es-PE" sz="1050" dirty="0">
                <a:latin typeface="inherit" charset="0"/>
                <a:ea typeface="Times New Roman" pitchFamily="18" charset="0"/>
                <a:cs typeface="Arial" pitchFamily="34" charset="0"/>
              </a:rPr>
              <a:t>ntrica al llevar el vaso de la boca a la mesa. Tambi</a:t>
            </a:r>
            <a:r>
              <a:rPr lang="es-PE" sz="1050" dirty="0">
                <a:latin typeface="Calibri"/>
                <a:ea typeface="Times New Roman" pitchFamily="18" charset="0"/>
                <a:cs typeface="Arial" pitchFamily="34" charset="0"/>
              </a:rPr>
              <a:t>é</a:t>
            </a:r>
            <a:r>
              <a:rPr lang="es-PE" sz="1050" dirty="0">
                <a:latin typeface="inherit" charset="0"/>
                <a:ea typeface="Times New Roman" pitchFamily="18" charset="0"/>
                <a:cs typeface="Arial" pitchFamily="34" charset="0"/>
              </a:rPr>
              <a:t>n se puede entender el entrenamiento exc</a:t>
            </a:r>
            <a:r>
              <a:rPr lang="es-PE" sz="1050" dirty="0">
                <a:latin typeface="Calibri"/>
                <a:ea typeface="Times New Roman" pitchFamily="18" charset="0"/>
                <a:cs typeface="Arial" pitchFamily="34" charset="0"/>
              </a:rPr>
              <a:t>é</a:t>
            </a:r>
            <a:r>
              <a:rPr lang="es-PE" sz="1050" dirty="0">
                <a:latin typeface="inherit" charset="0"/>
                <a:ea typeface="Times New Roman" pitchFamily="18" charset="0"/>
                <a:cs typeface="Arial" pitchFamily="34" charset="0"/>
              </a:rPr>
              <a:t>ntrico como aquel en el que se realizan movimientos a favor de la gravedad.</a:t>
            </a:r>
            <a:br>
              <a:rPr lang="es-PE" sz="1050" dirty="0">
                <a:latin typeface="inherit" charset="0"/>
                <a:ea typeface="Times New Roman" pitchFamily="18" charset="0"/>
                <a:cs typeface="Arial" pitchFamily="34" charset="0"/>
              </a:rPr>
            </a:br>
            <a:r>
              <a:rPr lang="es-PE" sz="1050" dirty="0">
                <a:latin typeface="inherit" charset="0"/>
                <a:ea typeface="Times New Roman" pitchFamily="18" charset="0"/>
                <a:cs typeface="Arial" pitchFamily="34" charset="0"/>
              </a:rPr>
              <a:t>Sirven para frenar movimientos (correr cuesta abajo, pararse, cambiar de ritmo</a:t>
            </a:r>
            <a:r>
              <a:rPr lang="es-PE" sz="1050" dirty="0">
                <a:latin typeface="Calibri"/>
                <a:ea typeface="Times New Roman" pitchFamily="18" charset="0"/>
                <a:cs typeface="Arial" pitchFamily="34" charset="0"/>
              </a:rPr>
              <a:t>…</a:t>
            </a:r>
            <a:r>
              <a:rPr lang="es-PE" sz="1050" dirty="0">
                <a:latin typeface="inherit" charset="0"/>
                <a:ea typeface="Times New Roman" pitchFamily="18" charset="0"/>
                <a:cs typeface="Arial" pitchFamily="34" charset="0"/>
              </a:rPr>
              <a:t>) y son causa frecuente de lesiones musculares y tendinosas por la falta de</a:t>
            </a:r>
            <a:r>
              <a:rPr lang="es-PE" sz="1050" dirty="0"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es-PE" sz="1050" dirty="0">
                <a:latin typeface="inherit" charset="0"/>
                <a:ea typeface="Times New Roman" pitchFamily="18" charset="0"/>
                <a:cs typeface="Arial" pitchFamily="34" charset="0"/>
              </a:rPr>
              <a:t>readaptaci</a:t>
            </a:r>
            <a:r>
              <a:rPr lang="es-PE" sz="1050" dirty="0"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lang="es-PE" sz="1050" dirty="0">
                <a:latin typeface="inherit" charset="0"/>
                <a:ea typeface="Times New Roman" pitchFamily="18" charset="0"/>
                <a:cs typeface="Arial" pitchFamily="34" charset="0"/>
              </a:rPr>
              <a:t>n</a:t>
            </a:r>
            <a:r>
              <a:rPr lang="es-PE" sz="1050" dirty="0"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es-PE" sz="1050" dirty="0">
                <a:latin typeface="inherit" charset="0"/>
                <a:ea typeface="Times New Roman" pitchFamily="18" charset="0"/>
                <a:cs typeface="Arial" pitchFamily="34" charset="0"/>
              </a:rPr>
              <a:t>del deportista a este gesto. Por lo tanto y seg</a:t>
            </a:r>
            <a:r>
              <a:rPr lang="es-PE" sz="1050" dirty="0">
                <a:latin typeface="Calibri"/>
                <a:ea typeface="Times New Roman" pitchFamily="18" charset="0"/>
                <a:cs typeface="Arial" pitchFamily="34" charset="0"/>
              </a:rPr>
              <a:t>ú</a:t>
            </a:r>
            <a:r>
              <a:rPr lang="es-PE" sz="1050" dirty="0">
                <a:latin typeface="inherit" charset="0"/>
                <a:ea typeface="Times New Roman" pitchFamily="18" charset="0"/>
                <a:cs typeface="Arial" pitchFamily="34" charset="0"/>
              </a:rPr>
              <a:t>n varios estudios, los ejercicios exc</a:t>
            </a:r>
            <a:r>
              <a:rPr lang="es-PE" sz="1050" dirty="0">
                <a:latin typeface="Calibri"/>
                <a:ea typeface="Times New Roman" pitchFamily="18" charset="0"/>
                <a:cs typeface="Arial" pitchFamily="34" charset="0"/>
              </a:rPr>
              <a:t>é</a:t>
            </a:r>
            <a:r>
              <a:rPr lang="es-PE" sz="1050" dirty="0">
                <a:latin typeface="inherit" charset="0"/>
                <a:ea typeface="Times New Roman" pitchFamily="18" charset="0"/>
                <a:cs typeface="Arial" pitchFamily="34" charset="0"/>
              </a:rPr>
              <a:t>ntricos ayudan a prevenir mejor que los conc</a:t>
            </a:r>
            <a:r>
              <a:rPr lang="es-PE" sz="1050" dirty="0">
                <a:latin typeface="Calibri"/>
                <a:ea typeface="Times New Roman" pitchFamily="18" charset="0"/>
                <a:cs typeface="Arial" pitchFamily="34" charset="0"/>
              </a:rPr>
              <a:t>é</a:t>
            </a:r>
            <a:r>
              <a:rPr lang="es-PE" sz="1050" dirty="0">
                <a:latin typeface="inherit" charset="0"/>
                <a:ea typeface="Times New Roman" pitchFamily="18" charset="0"/>
                <a:cs typeface="Arial" pitchFamily="34" charset="0"/>
              </a:rPr>
              <a:t>ntricos este tipo de patolog</a:t>
            </a:r>
            <a:r>
              <a:rPr lang="es-PE" sz="1050" dirty="0">
                <a:latin typeface="Calibri"/>
                <a:ea typeface="Times New Roman" pitchFamily="18" charset="0"/>
                <a:cs typeface="Arial" pitchFamily="34" charset="0"/>
              </a:rPr>
              <a:t>í</a:t>
            </a:r>
            <a:r>
              <a:rPr lang="es-PE" sz="1050" dirty="0">
                <a:latin typeface="inherit" charset="0"/>
                <a:ea typeface="Times New Roman" pitchFamily="18" charset="0"/>
                <a:cs typeface="Arial" pitchFamily="34" charset="0"/>
              </a:rPr>
              <a:t>as, adem</a:t>
            </a:r>
            <a:r>
              <a:rPr lang="es-PE" sz="1050" dirty="0">
                <a:latin typeface="Calibri"/>
                <a:ea typeface="Times New Roman" pitchFamily="18" charset="0"/>
                <a:cs typeface="Arial" pitchFamily="34" charset="0"/>
              </a:rPr>
              <a:t>á</a:t>
            </a:r>
            <a:r>
              <a:rPr lang="es-PE" sz="1050" dirty="0">
                <a:latin typeface="inherit" charset="0"/>
                <a:ea typeface="Times New Roman" pitchFamily="18" charset="0"/>
                <a:cs typeface="Arial" pitchFamily="34" charset="0"/>
              </a:rPr>
              <a:t>s de tolerar mayores intensidades.</a:t>
            </a:r>
            <a:endParaRPr lang="es-PE" sz="105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 descr="esquema3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4680520" cy="1440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Resultado de imagen para metodo excentri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564904"/>
            <a:ext cx="3312368" cy="15056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E874F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AutoShape 2" descr="Resultado de imagen para contracción concentr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6" name="AutoShape 4" descr="Resultado de imagen para contracción concentr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8" name="AutoShape 6" descr="Resultado de imagen para contracción concentr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8 Imagen" descr="k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437112"/>
            <a:ext cx="3614539" cy="20338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2" descr="Resultado de imagen para imagenes de corazon ejercitandose"/>
          <p:cNvPicPr>
            <a:picLocks noChangeAspect="1" noChangeArrowheads="1"/>
          </p:cNvPicPr>
          <p:nvPr/>
        </p:nvPicPr>
        <p:blipFill>
          <a:blip r:embed="rId6" cstate="print"/>
          <a:srcRect l="2174" r="45652"/>
          <a:stretch>
            <a:fillRect/>
          </a:stretch>
        </p:blipFill>
        <p:spPr bwMode="auto">
          <a:xfrm>
            <a:off x="8244408" y="5947216"/>
            <a:ext cx="648072" cy="644359"/>
          </a:xfrm>
          <a:prstGeom prst="rect">
            <a:avLst/>
          </a:prstGeom>
          <a:noFill/>
        </p:spPr>
      </p:pic>
      <p:pic>
        <p:nvPicPr>
          <p:cNvPr id="10" name="9 Imagen" descr="Resultado de imagen para metodos de ejercitacion excentricos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37112"/>
            <a:ext cx="2592288" cy="1872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85000"/>
                <a:lumOff val="1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6" descr="C:\Documents and Settings\trabajo\Mis documentos\Nueva carpeta\bb5af5b56536e37ef705d3641f23eea9.jpg"/>
          <p:cNvPicPr>
            <a:picLocks noChangeAspect="1" noChangeArrowheads="1"/>
          </p:cNvPicPr>
          <p:nvPr/>
        </p:nvPicPr>
        <p:blipFill>
          <a:blip r:embed="rId8" cstate="print"/>
          <a:srcRect t="1806" b="95359"/>
          <a:stretch>
            <a:fillRect/>
          </a:stretch>
        </p:blipFill>
        <p:spPr bwMode="auto">
          <a:xfrm>
            <a:off x="5076056" y="692696"/>
            <a:ext cx="3567832" cy="10114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para imagenes de corazon ejercitandose"/>
          <p:cNvPicPr>
            <a:picLocks noChangeAspect="1" noChangeArrowheads="1"/>
          </p:cNvPicPr>
          <p:nvPr/>
        </p:nvPicPr>
        <p:blipFill>
          <a:blip r:embed="rId2" cstate="print"/>
          <a:srcRect l="2174" r="45652"/>
          <a:stretch>
            <a:fillRect/>
          </a:stretch>
        </p:blipFill>
        <p:spPr bwMode="auto">
          <a:xfrm>
            <a:off x="8244408" y="5947216"/>
            <a:ext cx="648072" cy="644359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467544" y="332656"/>
            <a:ext cx="46568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E874F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Método pliometrico: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51520" y="476672"/>
            <a:ext cx="88924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br>
              <a:rPr lang="es-ES" cap="all" dirty="0">
                <a:hlinkClick r:id="rId3" tooltip="9:12 pm"/>
              </a:rPr>
            </a:br>
            <a:endParaRPr lang="es-ES" cap="all" dirty="0"/>
          </a:p>
          <a:p>
            <a:pPr fontAlgn="base"/>
            <a:r>
              <a:rPr lang="es-ES" dirty="0"/>
              <a:t>Es el ciclo estiramiento-acortamiento es decir contracción excéntrica-concéntrica, este método se puede realizar con carga y sin carga. Con carga los elementos utilizar son: barras, mancuernas, chalecos lastrados etc., para ejecutar los ejercicios se necesita hacer rebotes para terminar con un movimiento explosivo. El movimiento de rebote tiene un principio de pre-estiramiento para acumular energía y permitir una reacción elástica posterior (ejemplo realizar sentadillas, cuando se desciende ejecutar 2 o 3 rebotes para terminar con un movimiento explosivo en ascenso)</a:t>
            </a:r>
          </a:p>
        </p:txBody>
      </p:sp>
      <p:sp>
        <p:nvSpPr>
          <p:cNvPr id="2054" name="AutoShape 6" descr="Resultado de imagen para decoracion de cuadern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6" name="AutoShape 8" descr="Resultado de imagen para decoracion de cuadern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8" name="AutoShape 10" descr="Imagen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60" name="AutoShape 12" descr="Resultado de imagen para decoracion de cuadern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62" name="AutoShape 14" descr="Resultado de imagen para decoracion de cuadern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64" name="Picture 16" descr="C:\Documents and Settings\trabajo\Mis documentos\Nueva carpeta\bb5af5b56536e37ef705d3641f23eea9.jpg"/>
          <p:cNvPicPr>
            <a:picLocks noChangeAspect="1" noChangeArrowheads="1"/>
          </p:cNvPicPr>
          <p:nvPr/>
        </p:nvPicPr>
        <p:blipFill>
          <a:blip r:embed="rId4" cstate="print"/>
          <a:srcRect t="1806" b="95359"/>
          <a:stretch>
            <a:fillRect/>
          </a:stretch>
        </p:blipFill>
        <p:spPr bwMode="auto">
          <a:xfrm>
            <a:off x="5364088" y="591549"/>
            <a:ext cx="3567832" cy="101147"/>
          </a:xfrm>
          <a:prstGeom prst="rect">
            <a:avLst/>
          </a:prstGeom>
          <a:noFill/>
        </p:spPr>
      </p:pic>
      <p:pic>
        <p:nvPicPr>
          <p:cNvPr id="14" name="13 Imagen" descr="Resultado de imagen para metodo pliometrico ejercicios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84984"/>
            <a:ext cx="3022089" cy="232226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008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0" name="Picture 2" descr="Resultado de imagen para metodo pliometrico ejercicio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284984"/>
            <a:ext cx="4362450" cy="20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3333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Resultado de imagen para metodo pliometrico ejercicios"/>
          <p:cNvPicPr>
            <a:picLocks noChangeAspect="1" noChangeArrowheads="1"/>
          </p:cNvPicPr>
          <p:nvPr/>
        </p:nvPicPr>
        <p:blipFill>
          <a:blip r:embed="rId7" cstate="print"/>
          <a:srcRect t="10500" b="11801"/>
          <a:stretch>
            <a:fillRect/>
          </a:stretch>
        </p:blipFill>
        <p:spPr bwMode="auto">
          <a:xfrm>
            <a:off x="1835696" y="4725144"/>
            <a:ext cx="3240360" cy="18882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para imagenes de corazon ejercitandose"/>
          <p:cNvPicPr>
            <a:picLocks noChangeAspect="1" noChangeArrowheads="1"/>
          </p:cNvPicPr>
          <p:nvPr/>
        </p:nvPicPr>
        <p:blipFill>
          <a:blip r:embed="rId2" cstate="print"/>
          <a:srcRect l="2174" r="45652"/>
          <a:stretch>
            <a:fillRect/>
          </a:stretch>
        </p:blipFill>
        <p:spPr bwMode="auto">
          <a:xfrm>
            <a:off x="8244408" y="5947216"/>
            <a:ext cx="648072" cy="644359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51520" y="404664"/>
            <a:ext cx="59766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Método</a:t>
            </a:r>
            <a:r>
              <a:rPr lang="es-E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s-E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isométrico</a:t>
            </a:r>
            <a:r>
              <a:rPr lang="es-E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1412776"/>
            <a:ext cx="82089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1000" b="0" i="0" u="none" strike="noStrike" cap="none" normalizeH="0" baseline="0" dirty="0"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Los</a:t>
            </a:r>
            <a:r>
              <a:rPr kumimoji="0" lang="es-PE" sz="1000" b="1" i="0" u="none" strike="noStrike" cap="none" normalizeH="0" baseline="0" dirty="0"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es-PE" sz="1000" b="1" i="0" u="none" strike="noStrike" cap="none" normalizeH="0" baseline="0" dirty="0"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ejercicios isom</a:t>
            </a:r>
            <a:r>
              <a:rPr kumimoji="0" lang="es-PE" sz="1000" b="1" i="0" u="none" strike="noStrike" cap="none" normalizeH="0" baseline="0" dirty="0">
                <a:effectLst/>
                <a:latin typeface="Calibri"/>
                <a:ea typeface="Times New Roman" pitchFamily="18" charset="0"/>
                <a:cs typeface="Tahoma" pitchFamily="34" charset="0"/>
              </a:rPr>
              <a:t>é</a:t>
            </a:r>
            <a:r>
              <a:rPr kumimoji="0" lang="es-PE" sz="1000" b="1" i="0" u="none" strike="noStrike" cap="none" normalizeH="0" baseline="0" dirty="0"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tricos</a:t>
            </a:r>
            <a:r>
              <a:rPr kumimoji="0" lang="es-PE" sz="1000" b="1" i="0" u="none" strike="noStrike" cap="none" normalizeH="0" baseline="0" dirty="0"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es-PE" sz="1000" b="0" i="0" u="none" strike="noStrike" cap="none" normalizeH="0" baseline="0" dirty="0"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no implican movimientos de las articulaciones, acortamientos o alargamientos de un m</a:t>
            </a:r>
            <a:r>
              <a:rPr kumimoji="0" lang="es-PE" sz="1000" b="0" i="0" u="none" strike="noStrike" cap="none" normalizeH="0" baseline="0" dirty="0">
                <a:effectLst/>
                <a:latin typeface="Calibri"/>
                <a:ea typeface="Times New Roman" pitchFamily="18" charset="0"/>
                <a:cs typeface="Tahoma" pitchFamily="34" charset="0"/>
              </a:rPr>
              <a:t>ú</a:t>
            </a:r>
            <a:r>
              <a:rPr kumimoji="0" lang="es-PE" sz="1000" b="0" i="0" u="none" strike="noStrike" cap="none" normalizeH="0" baseline="0" dirty="0"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sculo. Los m</a:t>
            </a:r>
            <a:r>
              <a:rPr kumimoji="0" lang="es-PE" sz="1000" b="0" i="0" u="none" strike="noStrike" cap="none" normalizeH="0" baseline="0" dirty="0">
                <a:effectLst/>
                <a:latin typeface="Calibri"/>
                <a:ea typeface="Times New Roman" pitchFamily="18" charset="0"/>
                <a:cs typeface="Tahoma" pitchFamily="34" charset="0"/>
              </a:rPr>
              <a:t>ú</a:t>
            </a:r>
            <a:r>
              <a:rPr kumimoji="0" lang="es-PE" sz="1000" b="0" i="0" u="none" strike="noStrike" cap="none" normalizeH="0" baseline="0" dirty="0"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sculos permanecen est</a:t>
            </a:r>
            <a:r>
              <a:rPr kumimoji="0" lang="es-PE" sz="1000" b="0" i="0" u="none" strike="noStrike" cap="none" normalizeH="0" baseline="0" dirty="0">
                <a:effectLst/>
                <a:latin typeface="Calibri"/>
                <a:ea typeface="Times New Roman" pitchFamily="18" charset="0"/>
                <a:cs typeface="Tahoma" pitchFamily="34" charset="0"/>
              </a:rPr>
              <a:t>á</a:t>
            </a:r>
            <a:r>
              <a:rPr kumimoji="0" lang="es-PE" sz="1000" b="0" i="0" u="none" strike="noStrike" cap="none" normalizeH="0" baseline="0" dirty="0"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ticos sin acortarse ni alargarse, pero aunque permanecen est</a:t>
            </a:r>
            <a:r>
              <a:rPr kumimoji="0" lang="es-PE" sz="1000" b="0" i="0" u="none" strike="noStrike" cap="none" normalizeH="0" baseline="0" dirty="0">
                <a:effectLst/>
                <a:latin typeface="Calibri"/>
                <a:ea typeface="Times New Roman" pitchFamily="18" charset="0"/>
                <a:cs typeface="Tahoma" pitchFamily="34" charset="0"/>
              </a:rPr>
              <a:t>á</a:t>
            </a:r>
            <a:r>
              <a:rPr kumimoji="0" lang="es-PE" sz="1000" b="0" i="0" u="none" strike="noStrike" cap="none" normalizeH="0" baseline="0" dirty="0"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ticos generan tensi</a:t>
            </a:r>
            <a:r>
              <a:rPr kumimoji="0" lang="es-PE" sz="1000" b="0" i="0" u="none" strike="noStrike" cap="none" normalizeH="0" baseline="0" dirty="0">
                <a:effectLst/>
                <a:latin typeface="Calibri"/>
                <a:ea typeface="Times New Roman" pitchFamily="18" charset="0"/>
                <a:cs typeface="Tahoma" pitchFamily="34" charset="0"/>
              </a:rPr>
              <a:t>ó</a:t>
            </a:r>
            <a:r>
              <a:rPr kumimoji="0" lang="es-PE" sz="1000" b="0" i="0" u="none" strike="noStrike" cap="none" normalizeH="0" baseline="0" dirty="0"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n. cuando sujetamos un objeto sin que haya desplazamiento. Un ejemplo es cuando empujamos una pared, estamos haciendo fuerza pero no desplazamiento. Esta tipo de ejercicio aumentar</a:t>
            </a:r>
            <a:r>
              <a:rPr kumimoji="0" lang="es-PE" sz="1000" b="0" i="0" u="none" strike="noStrike" cap="none" normalizeH="0" baseline="0" dirty="0">
                <a:effectLst/>
                <a:latin typeface="Calibri"/>
                <a:ea typeface="Times New Roman" pitchFamily="18" charset="0"/>
                <a:cs typeface="Tahoma" pitchFamily="34" charset="0"/>
              </a:rPr>
              <a:t>á</a:t>
            </a:r>
            <a:r>
              <a:rPr kumimoji="0" lang="es-PE" sz="1000" b="0" i="0" u="none" strike="noStrike" cap="none" normalizeH="0" baseline="0" dirty="0"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la fuerza de los m</a:t>
            </a:r>
            <a:r>
              <a:rPr kumimoji="0" lang="es-PE" sz="1000" b="0" i="0" u="none" strike="noStrike" cap="none" normalizeH="0" baseline="0" dirty="0">
                <a:effectLst/>
                <a:latin typeface="Calibri"/>
                <a:ea typeface="Times New Roman" pitchFamily="18" charset="0"/>
                <a:cs typeface="Tahoma" pitchFamily="34" charset="0"/>
              </a:rPr>
              <a:t>ú</a:t>
            </a:r>
            <a:r>
              <a:rPr kumimoji="0" lang="es-PE" sz="1000" b="0" i="0" u="none" strike="noStrike" cap="none" normalizeH="0" baseline="0" dirty="0"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sculos y la resistencia, pero s</a:t>
            </a:r>
            <a:r>
              <a:rPr kumimoji="0" lang="es-PE" sz="1000" b="0" i="0" u="none" strike="noStrike" cap="none" normalizeH="0" baseline="0" dirty="0">
                <a:effectLst/>
                <a:latin typeface="Calibri"/>
                <a:ea typeface="Times New Roman" pitchFamily="18" charset="0"/>
                <a:cs typeface="Tahoma" pitchFamily="34" charset="0"/>
              </a:rPr>
              <a:t>ó</a:t>
            </a:r>
            <a:r>
              <a:rPr kumimoji="0" lang="es-PE" sz="1000" b="0" i="0" u="none" strike="noStrike" cap="none" normalizeH="0" baseline="0" dirty="0"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lo en la pose que se lleva a cabo.</a:t>
            </a:r>
            <a:endParaRPr kumimoji="0" lang="es-PE" sz="1800" b="0" i="0" u="none" strike="noStrike" cap="none" normalizeH="0" baseline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AutoShape 3" descr="Resultado de imagen para metodo isometrico ejercici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9" name="AutoShape 5" descr="Resultado de imagen para metodo isometrico ejercici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4" name="13 Imagen" descr="ejercicio-isometri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492896"/>
            <a:ext cx="3888432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14 Imagen" descr="descarga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4437112"/>
            <a:ext cx="3888432" cy="21775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15 Imagen" descr="tabla-metodos-isometricos_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2348880"/>
            <a:ext cx="4427984" cy="19610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3333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31" name="AutoShape 7" descr="Imagen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9" name="18 Imagen" descr="isometrico-de-cuadriceps-ejercicio-isometric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8104" y="4581128"/>
            <a:ext cx="2448272" cy="1652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 descr="C:\Documents and Settings\trabajo\Mis documentos\fondo-bonito-con-corazon-ejercitandose-para-el-dia-mundial-de-la-salud_23-21476134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186" y="2635140"/>
            <a:ext cx="2736304" cy="2736304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3 Estrella de 5 puntas"/>
          <p:cNvSpPr/>
          <p:nvPr/>
        </p:nvSpPr>
        <p:spPr>
          <a:xfrm>
            <a:off x="7452320" y="5013176"/>
            <a:ext cx="1351940" cy="1290032"/>
          </a:xfrm>
          <a:prstGeom prst="star5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Forma libre"/>
          <p:cNvSpPr/>
          <p:nvPr/>
        </p:nvSpPr>
        <p:spPr>
          <a:xfrm>
            <a:off x="7452320" y="1268760"/>
            <a:ext cx="755674" cy="3572096"/>
          </a:xfrm>
          <a:custGeom>
            <a:avLst/>
            <a:gdLst>
              <a:gd name="connsiteX0" fmla="*/ 474980 w 523240"/>
              <a:gd name="connsiteY0" fmla="*/ 2392680 h 2392680"/>
              <a:gd name="connsiteX1" fmla="*/ 444500 w 523240"/>
              <a:gd name="connsiteY1" fmla="*/ 1478280 h 2392680"/>
              <a:gd name="connsiteX2" fmla="*/ 2540 w 523240"/>
              <a:gd name="connsiteY2" fmla="*/ 1219200 h 2392680"/>
              <a:gd name="connsiteX3" fmla="*/ 429260 w 523240"/>
              <a:gd name="connsiteY3" fmla="*/ 563880 h 2392680"/>
              <a:gd name="connsiteX4" fmla="*/ 307340 w 523240"/>
              <a:gd name="connsiteY4" fmla="*/ 0 h 239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240" h="2392680">
                <a:moveTo>
                  <a:pt x="474980" y="2392680"/>
                </a:moveTo>
                <a:cubicBezTo>
                  <a:pt x="499110" y="2033270"/>
                  <a:pt x="523240" y="1673860"/>
                  <a:pt x="444500" y="1478280"/>
                </a:cubicBezTo>
                <a:cubicBezTo>
                  <a:pt x="365760" y="1282700"/>
                  <a:pt x="5080" y="1371600"/>
                  <a:pt x="2540" y="1219200"/>
                </a:cubicBezTo>
                <a:cubicBezTo>
                  <a:pt x="0" y="1066800"/>
                  <a:pt x="378460" y="767080"/>
                  <a:pt x="429260" y="563880"/>
                </a:cubicBezTo>
                <a:cubicBezTo>
                  <a:pt x="480060" y="360680"/>
                  <a:pt x="325120" y="96520"/>
                  <a:pt x="307340" y="0"/>
                </a:cubicBezTo>
              </a:path>
            </a:pathLst>
          </a:custGeom>
          <a:noFill/>
          <a:ln w="762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7668344" y="404664"/>
            <a:ext cx="519977" cy="537513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Picture 2" descr="Resultado de imagen para imagenes de corazon ejercitandose"/>
          <p:cNvPicPr>
            <a:picLocks noChangeAspect="1" noChangeArrowheads="1"/>
          </p:cNvPicPr>
          <p:nvPr/>
        </p:nvPicPr>
        <p:blipFill>
          <a:blip r:embed="rId3" cstate="print"/>
          <a:srcRect l="2174" r="45652"/>
          <a:stretch>
            <a:fillRect/>
          </a:stretch>
        </p:blipFill>
        <p:spPr bwMode="auto">
          <a:xfrm>
            <a:off x="8244408" y="5947216"/>
            <a:ext cx="648072" cy="644359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395536" y="980728"/>
            <a:ext cx="7056784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Gracias!!!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B6A642F-0F59-4038-B336-17D98C9BF7FC}"/>
              </a:ext>
            </a:extLst>
          </p:cNvPr>
          <p:cNvSpPr txBox="1"/>
          <p:nvPr/>
        </p:nvSpPr>
        <p:spPr>
          <a:xfrm>
            <a:off x="802090" y="5865190"/>
            <a:ext cx="6434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>
                <a:solidFill>
                  <a:srgbClr val="3333FF"/>
                </a:solidFill>
              </a:rPr>
              <a:t>PROFESORA: JADDY CHINGUEL OROZCO</a:t>
            </a:r>
          </a:p>
        </p:txBody>
      </p:sp>
    </p:spTree>
  </p:cSld>
  <p:clrMapOvr>
    <a:masterClrMapping/>
  </p:clrMapOvr>
  <p:transition>
    <p:blinds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</TotalTime>
  <Words>163</Words>
  <Application>Microsoft Office PowerPoint</Application>
  <PresentationFormat>Presentación en pantalla (4:3)</PresentationFormat>
  <Paragraphs>19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8" baseType="lpstr">
      <vt:lpstr>Arial</vt:lpstr>
      <vt:lpstr>Calibri</vt:lpstr>
      <vt:lpstr>Constantia</vt:lpstr>
      <vt:lpstr>Cooper Black</vt:lpstr>
      <vt:lpstr>inherit</vt:lpstr>
      <vt:lpstr>Miriam</vt:lpstr>
      <vt:lpstr>Showcard Gothic</vt:lpstr>
      <vt:lpstr>Tahoma</vt:lpstr>
      <vt:lpstr>Times New Roman</vt:lpstr>
      <vt:lpstr>Trebuchet MS</vt:lpstr>
      <vt:lpstr>Wingdings 2</vt:lpstr>
      <vt:lpstr>Flujo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PERSONAL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MI PC</dc:creator>
  <cp:lastModifiedBy>SAN FELIPE</cp:lastModifiedBy>
  <cp:revision>60</cp:revision>
  <dcterms:created xsi:type="dcterms:W3CDTF">2018-05-05T20:55:19Z</dcterms:created>
  <dcterms:modified xsi:type="dcterms:W3CDTF">2018-08-15T15:05:54Z</dcterms:modified>
</cp:coreProperties>
</file>