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a:xfrm>
            <a:off x="2692397" y="5037663"/>
            <a:ext cx="5214635" cy="279400"/>
          </a:xfrm>
        </p:spPr>
        <p:txBody>
          <a:bodyPr/>
          <a:lstStyle/>
          <a:p>
            <a:endParaRPr lang="es-PE"/>
          </a:p>
        </p:txBody>
      </p:sp>
      <p:sp>
        <p:nvSpPr>
          <p:cNvPr id="6" name="Slide Number Placeholder 5"/>
          <p:cNvSpPr>
            <a:spLocks noGrp="1"/>
          </p:cNvSpPr>
          <p:nvPr>
            <p:ph type="sldNum" sz="quarter" idx="12"/>
          </p:nvPr>
        </p:nvSpPr>
        <p:spPr>
          <a:xfrm>
            <a:off x="8956900" y="5037663"/>
            <a:ext cx="551167" cy="279400"/>
          </a:xfrm>
        </p:spPr>
        <p:txBody>
          <a:bodyPr/>
          <a:lstStyle/>
          <a:p>
            <a:fld id="{0D983440-150B-4EA8-8D6A-2E569F2B7E68}" type="slidenum">
              <a:rPr lang="es-PE" smtClean="0"/>
              <a:t>‹Nº›</a:t>
            </a:fld>
            <a:endParaRPr lang="es-P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32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ED1A32-0FE0-4B18-A94E-9C98C63CF310}" type="datetimeFigureOut">
              <a:rPr lang="es-PE" smtClean="0"/>
              <a:t>15/08/2018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D983440-150B-4EA8-8D6A-2E569F2B7E68}" type="slidenum">
              <a:rPr lang="es-PE" smtClean="0"/>
              <a:t>‹Nº›</a:t>
            </a:fld>
            <a:endParaRPr lang="es-PE"/>
          </a:p>
        </p:txBody>
      </p:sp>
    </p:spTree>
    <p:extLst>
      <p:ext uri="{BB962C8B-B14F-4D97-AF65-F5344CB8AC3E}">
        <p14:creationId xmlns:p14="http://schemas.microsoft.com/office/powerpoint/2010/main" val="258598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26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09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spTree>
    <p:extLst>
      <p:ext uri="{BB962C8B-B14F-4D97-AF65-F5344CB8AC3E}">
        <p14:creationId xmlns:p14="http://schemas.microsoft.com/office/powerpoint/2010/main" val="79709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47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25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054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28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spTree>
    <p:extLst>
      <p:ext uri="{BB962C8B-B14F-4D97-AF65-F5344CB8AC3E}">
        <p14:creationId xmlns:p14="http://schemas.microsoft.com/office/powerpoint/2010/main" val="293340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ED1A32-0FE0-4B18-A94E-9C98C63CF310}" type="datetimeFigureOut">
              <a:rPr lang="es-PE" smtClean="0"/>
              <a:t>15/08/2018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D983440-150B-4EA8-8D6A-2E569F2B7E68}" type="slidenum">
              <a:rPr lang="es-PE" smtClean="0"/>
              <a:t>‹Nº›</a:t>
            </a:fld>
            <a:endParaRPr lang="es-P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82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ED1A32-0FE0-4B18-A94E-9C98C63CF310}" type="datetimeFigureOut">
              <a:rPr lang="es-PE" smtClean="0"/>
              <a:t>15/08/2018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D983440-150B-4EA8-8D6A-2E569F2B7E68}" type="slidenum">
              <a:rPr lang="es-PE" smtClean="0"/>
              <a:t>‹Nº›</a:t>
            </a:fld>
            <a:endParaRPr lang="es-PE"/>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75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2ED1A32-0FE0-4B18-A94E-9C98C63CF310}" type="datetimeFigureOut">
              <a:rPr lang="es-PE" smtClean="0"/>
              <a:t>15/08/2018</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0D983440-150B-4EA8-8D6A-2E569F2B7E68}" type="slidenum">
              <a:rPr lang="es-PE" smtClean="0"/>
              <a:t>‹Nº›</a:t>
            </a:fld>
            <a:endParaRPr lang="es-P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370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2ED1A32-0FE0-4B18-A94E-9C98C63CF310}" type="datetimeFigureOut">
              <a:rPr lang="es-PE" smtClean="0"/>
              <a:t>15/08/2018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0D983440-150B-4EA8-8D6A-2E569F2B7E68}"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0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D1A32-0FE0-4B18-A94E-9C98C63CF310}" type="datetimeFigureOut">
              <a:rPr lang="es-PE" smtClean="0"/>
              <a:t>15/08/2018</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0D983440-150B-4EA8-8D6A-2E569F2B7E68}" type="slidenum">
              <a:rPr lang="es-PE" smtClean="0"/>
              <a:t>‹Nº›</a:t>
            </a:fld>
            <a:endParaRPr lang="es-PE"/>
          </a:p>
        </p:txBody>
      </p:sp>
    </p:spTree>
    <p:extLst>
      <p:ext uri="{BB962C8B-B14F-4D97-AF65-F5344CB8AC3E}">
        <p14:creationId xmlns:p14="http://schemas.microsoft.com/office/powerpoint/2010/main" val="394631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ED1A32-0FE0-4B18-A94E-9C98C63CF310}" type="datetimeFigureOut">
              <a:rPr lang="es-PE" smtClean="0"/>
              <a:t>15/08/2018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D983440-150B-4EA8-8D6A-2E569F2B7E68}" type="slidenum">
              <a:rPr lang="es-PE" smtClean="0"/>
              <a:t>‹Nº›</a:t>
            </a:fld>
            <a:endParaRPr lang="es-P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09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ED1A32-0FE0-4B18-A94E-9C98C63CF310}" type="datetimeFigureOut">
              <a:rPr lang="es-PE" smtClean="0"/>
              <a:t>15/08/2018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D983440-150B-4EA8-8D6A-2E569F2B7E68}" type="slidenum">
              <a:rPr lang="es-PE" smtClean="0"/>
              <a:t>‹Nº›</a:t>
            </a:fld>
            <a:endParaRPr lang="es-PE"/>
          </a:p>
        </p:txBody>
      </p:sp>
    </p:spTree>
    <p:extLst>
      <p:ext uri="{BB962C8B-B14F-4D97-AF65-F5344CB8AC3E}">
        <p14:creationId xmlns:p14="http://schemas.microsoft.com/office/powerpoint/2010/main" val="336977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ED1A32-0FE0-4B18-A94E-9C98C63CF310}" type="datetimeFigureOut">
              <a:rPr lang="es-PE" smtClean="0"/>
              <a:t>15/08/2018</a:t>
            </a:fld>
            <a:endParaRPr lang="es-P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983440-150B-4EA8-8D6A-2E569F2B7E68}" type="slidenum">
              <a:rPr lang="es-PE" smtClean="0"/>
              <a:t>‹Nº›</a:t>
            </a:fld>
            <a:endParaRPr lang="es-PE"/>
          </a:p>
        </p:txBody>
      </p:sp>
    </p:spTree>
    <p:extLst>
      <p:ext uri="{BB962C8B-B14F-4D97-AF65-F5344CB8AC3E}">
        <p14:creationId xmlns:p14="http://schemas.microsoft.com/office/powerpoint/2010/main" val="285328206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692398" y="2588654"/>
            <a:ext cx="6815669" cy="1828799"/>
          </a:xfrm>
        </p:spPr>
        <p:txBody>
          <a:bodyPr/>
          <a:lstStyle/>
          <a:p>
            <a:r>
              <a:rPr lang="es-PE" dirty="0"/>
              <a:t> </a:t>
            </a:r>
          </a:p>
        </p:txBody>
      </p:sp>
      <p:sp>
        <p:nvSpPr>
          <p:cNvPr id="7" name="Subtítulo 6"/>
          <p:cNvSpPr>
            <a:spLocks noGrp="1"/>
          </p:cNvSpPr>
          <p:nvPr>
            <p:ph type="subTitle" idx="1"/>
          </p:nvPr>
        </p:nvSpPr>
        <p:spPr>
          <a:xfrm>
            <a:off x="2485622" y="2588654"/>
            <a:ext cx="7212169" cy="2511380"/>
          </a:xfrm>
        </p:spPr>
        <p:txBody>
          <a:bodyPr>
            <a:noAutofit/>
          </a:bodyPr>
          <a:lstStyle/>
          <a:p>
            <a:r>
              <a:rPr lang="es-PE" sz="8000" b="1" u="sng" dirty="0">
                <a:solidFill>
                  <a:srgbClr val="00B050"/>
                </a:solidFill>
                <a:latin typeface="Bradley Hand ITC" panose="03070402050302030203" pitchFamily="66" charset="0"/>
              </a:rPr>
              <a:t>CONDICIONES FÍSICAS</a:t>
            </a:r>
          </a:p>
        </p:txBody>
      </p:sp>
      <p:pic>
        <p:nvPicPr>
          <p:cNvPr id="3" name="Imagen 2">
            <a:extLst>
              <a:ext uri="{FF2B5EF4-FFF2-40B4-BE49-F238E27FC236}">
                <a16:creationId xmlns:a16="http://schemas.microsoft.com/office/drawing/2014/main" id="{538B08F7-9341-4D24-AAC5-95CDBC030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643" y="1637402"/>
            <a:ext cx="1053178" cy="1197614"/>
          </a:xfrm>
          <a:prstGeom prst="rect">
            <a:avLst/>
          </a:prstGeom>
        </p:spPr>
      </p:pic>
      <p:sp>
        <p:nvSpPr>
          <p:cNvPr id="4" name="Rectángulo: esquinas redondeadas 3">
            <a:extLst>
              <a:ext uri="{FF2B5EF4-FFF2-40B4-BE49-F238E27FC236}">
                <a16:creationId xmlns:a16="http://schemas.microsoft.com/office/drawing/2014/main" id="{2C525EAC-11A7-48AA-B40A-05072420B4FB}"/>
              </a:ext>
            </a:extLst>
          </p:cNvPr>
          <p:cNvSpPr/>
          <p:nvPr/>
        </p:nvSpPr>
        <p:spPr>
          <a:xfrm>
            <a:off x="5007935" y="4859079"/>
            <a:ext cx="2073349" cy="240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2018</a:t>
            </a:r>
          </a:p>
        </p:txBody>
      </p:sp>
    </p:spTree>
    <p:extLst>
      <p:ext uri="{BB962C8B-B14F-4D97-AF65-F5344CB8AC3E}">
        <p14:creationId xmlns:p14="http://schemas.microsoft.com/office/powerpoint/2010/main" val="46496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E" sz="7200" dirty="0">
                <a:solidFill>
                  <a:srgbClr val="7030A0"/>
                </a:solidFill>
                <a:latin typeface="Comic Sans MS" panose="030F0702030302020204" pitchFamily="66" charset="0"/>
              </a:rPr>
              <a:t>FLEXIBILIDAD: </a:t>
            </a:r>
          </a:p>
        </p:txBody>
      </p:sp>
      <p:sp>
        <p:nvSpPr>
          <p:cNvPr id="3" name="Marcador de contenido 2"/>
          <p:cNvSpPr>
            <a:spLocks noGrp="1"/>
          </p:cNvSpPr>
          <p:nvPr>
            <p:ph idx="1"/>
          </p:nvPr>
        </p:nvSpPr>
        <p:spPr>
          <a:xfrm>
            <a:off x="738388" y="2492061"/>
            <a:ext cx="10715223" cy="3876540"/>
          </a:xfrm>
        </p:spPr>
        <p:txBody>
          <a:bodyPr>
            <a:noAutofit/>
          </a:bodyPr>
          <a:lstStyle/>
          <a:p>
            <a:pPr algn="just"/>
            <a:r>
              <a:rPr lang="es-PE" sz="2000" dirty="0">
                <a:solidFill>
                  <a:schemeClr val="tx1"/>
                </a:solidFill>
                <a:effectLst/>
                <a:latin typeface="Comic Sans MS" panose="030F0702030302020204" pitchFamily="66" charset="0"/>
              </a:rPr>
              <a:t>Es la capacidad que nos permite efectuar movimientos sin hacernos daño, gracias a la movilidad articular y a la elasticidad de los músculos tendones y articulaciones. Existen dos componentes: </a:t>
            </a:r>
            <a:r>
              <a:rPr lang="es-PE" sz="2000" dirty="0">
                <a:solidFill>
                  <a:schemeClr val="tx1"/>
                </a:solidFill>
                <a:latin typeface="Comic Sans MS" panose="030F0702030302020204" pitchFamily="66" charset="0"/>
              </a:rPr>
              <a:t>L</a:t>
            </a:r>
            <a:r>
              <a:rPr lang="es-PE" sz="2000" dirty="0">
                <a:solidFill>
                  <a:schemeClr val="tx1"/>
                </a:solidFill>
                <a:effectLst/>
                <a:latin typeface="Comic Sans MS" panose="030F0702030302020204" pitchFamily="66" charset="0"/>
              </a:rPr>
              <a:t>a </a:t>
            </a:r>
            <a:r>
              <a:rPr lang="es-PE" sz="2000" dirty="0">
                <a:solidFill>
                  <a:schemeClr val="tx1"/>
                </a:solidFill>
                <a:latin typeface="Comic Sans MS" panose="030F0702030302020204" pitchFamily="66" charset="0"/>
              </a:rPr>
              <a:t>Flexibilidad Estática </a:t>
            </a:r>
            <a:r>
              <a:rPr lang="es-PE" sz="2000" dirty="0">
                <a:solidFill>
                  <a:schemeClr val="tx1"/>
                </a:solidFill>
                <a:effectLst/>
                <a:latin typeface="Comic Sans MS" panose="030F0702030302020204" pitchFamily="66" charset="0"/>
              </a:rPr>
              <a:t>y la Flexibilidad Dinámica .</a:t>
            </a:r>
          </a:p>
          <a:p>
            <a:pPr algn="just"/>
            <a:r>
              <a:rPr lang="es-PE" sz="2000" dirty="0">
                <a:solidFill>
                  <a:schemeClr val="tx1"/>
                </a:solidFill>
                <a:effectLst/>
                <a:latin typeface="Comic Sans MS" panose="030F0702030302020204" pitchFamily="66" charset="0"/>
              </a:rPr>
              <a:t>La Flexibilidad Estática : Es </a:t>
            </a:r>
            <a:r>
              <a:rPr lang="es-PE" sz="2000" dirty="0">
                <a:solidFill>
                  <a:schemeClr val="tx1"/>
                </a:solidFill>
                <a:latin typeface="Comic Sans MS" panose="030F0702030302020204" pitchFamily="66" charset="0"/>
              </a:rPr>
              <a:t>c</a:t>
            </a:r>
            <a:r>
              <a:rPr lang="es-PE" sz="2000" i="0" dirty="0">
                <a:solidFill>
                  <a:schemeClr val="tx1"/>
                </a:solidFill>
                <a:latin typeface="Comic Sans MS" panose="030F0702030302020204" pitchFamily="66" charset="0"/>
              </a:rPr>
              <a:t>uando se produce en una posición de estiramiento de manera mantenida, este se puede realizar de forma activa en la que la fuerza que actúa en el estiramiento es la propia del sujeto y de forma pasiva donde el estiramiento es realizado gracias a una fuerza externa.</a:t>
            </a:r>
          </a:p>
          <a:p>
            <a:pPr algn="just"/>
            <a:r>
              <a:rPr lang="es-PE" sz="2000" dirty="0">
                <a:solidFill>
                  <a:schemeClr val="tx1"/>
                </a:solidFill>
                <a:latin typeface="Comic Sans MS" panose="030F0702030302020204" pitchFamily="66" charset="0"/>
              </a:rPr>
              <a:t>La Flexibilidad Dinámica : Es d</a:t>
            </a:r>
            <a:r>
              <a:rPr lang="es-PE" sz="2000" i="0" dirty="0">
                <a:solidFill>
                  <a:schemeClr val="tx1"/>
                </a:solidFill>
                <a:effectLst/>
                <a:latin typeface="Comic Sans MS" panose="030F0702030302020204" pitchFamily="66" charset="0"/>
              </a:rPr>
              <a:t>esarrollada a través de ejercicios de movilidad articular. Este trabajo se da cuando se producen repetidas fases de contracción – relajación.</a:t>
            </a:r>
            <a:endParaRPr lang="es-PE"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477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419" y="1481070"/>
            <a:ext cx="3266713" cy="4342528"/>
          </a:xfrm>
          <a:prstGeom prst="rect">
            <a:avLst/>
          </a:prstGeom>
        </p:spPr>
      </p:pic>
      <p:pic>
        <p:nvPicPr>
          <p:cNvPr id="2" name="Imagen 1"/>
          <p:cNvPicPr>
            <a:picLocks noChangeAspect="1"/>
          </p:cNvPicPr>
          <p:nvPr/>
        </p:nvPicPr>
        <p:blipFill>
          <a:blip r:embed="rId3"/>
          <a:stretch>
            <a:fillRect/>
          </a:stretch>
        </p:blipFill>
        <p:spPr>
          <a:xfrm>
            <a:off x="5006185" y="1081825"/>
            <a:ext cx="6025873" cy="4741773"/>
          </a:xfrm>
          <a:prstGeom prst="rect">
            <a:avLst/>
          </a:prstGeom>
        </p:spPr>
      </p:pic>
    </p:spTree>
    <p:extLst>
      <p:ext uri="{BB962C8B-B14F-4D97-AF65-F5344CB8AC3E}">
        <p14:creationId xmlns:p14="http://schemas.microsoft.com/office/powerpoint/2010/main" val="3289981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E" sz="7200" dirty="0">
                <a:solidFill>
                  <a:srgbClr val="7030A0"/>
                </a:solidFill>
                <a:latin typeface="Comic Sans MS" panose="030F0702030302020204" pitchFamily="66" charset="0"/>
              </a:rPr>
              <a:t>COORDINACIÓN: </a:t>
            </a:r>
          </a:p>
        </p:txBody>
      </p:sp>
      <p:sp>
        <p:nvSpPr>
          <p:cNvPr id="3" name="Marcador de contenido 2"/>
          <p:cNvSpPr>
            <a:spLocks noGrp="1"/>
          </p:cNvSpPr>
          <p:nvPr>
            <p:ph idx="1"/>
          </p:nvPr>
        </p:nvSpPr>
        <p:spPr>
          <a:xfrm>
            <a:off x="838200" y="2501767"/>
            <a:ext cx="10515600" cy="4446386"/>
          </a:xfrm>
        </p:spPr>
        <p:txBody>
          <a:bodyPr>
            <a:normAutofit/>
          </a:bodyPr>
          <a:lstStyle/>
          <a:p>
            <a:pPr algn="just"/>
            <a:r>
              <a:rPr lang="es-PE" sz="2600" b="1" dirty="0">
                <a:solidFill>
                  <a:schemeClr val="tx1">
                    <a:lumMod val="95000"/>
                    <a:lumOff val="5000"/>
                  </a:schemeClr>
                </a:solidFill>
                <a:latin typeface="Bradley Hand ITC" panose="03070402050302030203" pitchFamily="66" charset="0"/>
              </a:rPr>
              <a:t>E</a:t>
            </a:r>
            <a:r>
              <a:rPr lang="es-PE" sz="2600" b="1" i="0" dirty="0">
                <a:solidFill>
                  <a:schemeClr val="tx1">
                    <a:lumMod val="95000"/>
                    <a:lumOff val="5000"/>
                  </a:schemeClr>
                </a:solidFill>
                <a:effectLst/>
                <a:latin typeface="Bradley Hand ITC" panose="03070402050302030203" pitchFamily="66" charset="0"/>
              </a:rPr>
              <a:t>s la capacidad física que tiene el cuerpo humano para movilizarse o desplazarse sincrónicamente, a través de movimientos ordenados de los músculos y el esqueleto.</a:t>
            </a:r>
          </a:p>
          <a:p>
            <a:pPr marL="342900" indent="-342900" algn="just">
              <a:buFont typeface="Arial" panose="020B0604020202020204" pitchFamily="34" charset="0"/>
              <a:buChar char="•"/>
            </a:pPr>
            <a:r>
              <a:rPr lang="es-PE" sz="2600" b="1" dirty="0">
                <a:solidFill>
                  <a:schemeClr val="tx1">
                    <a:lumMod val="95000"/>
                    <a:lumOff val="5000"/>
                  </a:schemeClr>
                </a:solidFill>
                <a:latin typeface="Bradley Hand ITC" panose="03070402050302030203" pitchFamily="66" charset="0"/>
              </a:rPr>
              <a:t>La coordinación implica la intencionalidad del ejecutante para realizar el movimiento, además de la sincronía y la sinergia.</a:t>
            </a:r>
          </a:p>
          <a:p>
            <a:pPr marL="342900" indent="-342900" algn="just">
              <a:buFont typeface="Arial" panose="020B0604020202020204" pitchFamily="34" charset="0"/>
              <a:buChar char="•"/>
            </a:pPr>
            <a:r>
              <a:rPr lang="es-PE" sz="2600" b="1" dirty="0">
                <a:solidFill>
                  <a:schemeClr val="tx1">
                    <a:lumMod val="95000"/>
                    <a:lumOff val="5000"/>
                  </a:schemeClr>
                </a:solidFill>
                <a:latin typeface="Bradley Hand ITC" panose="03070402050302030203" pitchFamily="66" charset="0"/>
              </a:rPr>
              <a:t>Esto quiere decir que el movimiento lo realiza la persona a voluntad, planificándolo previamente y con la participación activa de varios músculos que intervienen para llevarlo a cabo.</a:t>
            </a:r>
            <a:endParaRPr lang="es-PE" sz="2600" b="1" i="0" dirty="0">
              <a:solidFill>
                <a:schemeClr val="tx1">
                  <a:lumMod val="95000"/>
                  <a:lumOff val="5000"/>
                </a:schemeClr>
              </a:solidFill>
              <a:effectLst/>
              <a:latin typeface="Bradley Hand ITC" panose="03070402050302030203" pitchFamily="66" charset="0"/>
            </a:endParaRPr>
          </a:p>
        </p:txBody>
      </p:sp>
    </p:spTree>
    <p:extLst>
      <p:ext uri="{BB962C8B-B14F-4D97-AF65-F5344CB8AC3E}">
        <p14:creationId xmlns:p14="http://schemas.microsoft.com/office/powerpoint/2010/main" val="3228871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16593" y="986838"/>
            <a:ext cx="3425778" cy="3463299"/>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884" y="2718488"/>
            <a:ext cx="3187402" cy="3191868"/>
          </a:xfrm>
          <a:prstGeom prst="rect">
            <a:avLst/>
          </a:prstGeom>
        </p:spPr>
      </p:pic>
      <p:pic>
        <p:nvPicPr>
          <p:cNvPr id="2" name="Imagen 1"/>
          <p:cNvPicPr>
            <a:picLocks noChangeAspect="1"/>
          </p:cNvPicPr>
          <p:nvPr/>
        </p:nvPicPr>
        <p:blipFill>
          <a:blip r:embed="rId4"/>
          <a:stretch>
            <a:fillRect/>
          </a:stretch>
        </p:blipFill>
        <p:spPr>
          <a:xfrm>
            <a:off x="4870904" y="1181261"/>
            <a:ext cx="2534447" cy="3465781"/>
          </a:xfrm>
          <a:prstGeom prst="rect">
            <a:avLst/>
          </a:prstGeom>
        </p:spPr>
      </p:pic>
    </p:spTree>
    <p:extLst>
      <p:ext uri="{BB962C8B-B14F-4D97-AF65-F5344CB8AC3E}">
        <p14:creationId xmlns:p14="http://schemas.microsoft.com/office/powerpoint/2010/main" val="3303755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48507" y="3078051"/>
            <a:ext cx="184731" cy="369332"/>
          </a:xfrm>
          <a:prstGeom prst="rect">
            <a:avLst/>
          </a:prstGeom>
          <a:noFill/>
        </p:spPr>
        <p:txBody>
          <a:bodyPr wrap="none" rtlCol="0">
            <a:spAutoFit/>
          </a:bodyPr>
          <a:lstStyle/>
          <a:p>
            <a:endParaRPr lang="es-PE" dirty="0"/>
          </a:p>
        </p:txBody>
      </p:sp>
      <p:sp>
        <p:nvSpPr>
          <p:cNvPr id="3" name="CuadroTexto 2"/>
          <p:cNvSpPr txBox="1"/>
          <p:nvPr/>
        </p:nvSpPr>
        <p:spPr>
          <a:xfrm>
            <a:off x="978795" y="2356834"/>
            <a:ext cx="10200067" cy="2492990"/>
          </a:xfrm>
          <a:prstGeom prst="rect">
            <a:avLst/>
          </a:prstGeom>
          <a:noFill/>
        </p:spPr>
        <p:txBody>
          <a:bodyPr wrap="square" rtlCol="0">
            <a:spAutoFit/>
          </a:bodyPr>
          <a:lstStyle/>
          <a:p>
            <a:pPr algn="ctr"/>
            <a:r>
              <a:rPr lang="es-PE" sz="15600" b="1" dirty="0">
                <a:solidFill>
                  <a:srgbClr val="FF0000"/>
                </a:solidFill>
                <a:latin typeface="Bradley Hand ITC" panose="03070402050302030203" pitchFamily="66" charset="0"/>
              </a:rPr>
              <a:t>GRACIAS</a:t>
            </a:r>
          </a:p>
        </p:txBody>
      </p:sp>
    </p:spTree>
    <p:extLst>
      <p:ext uri="{BB962C8B-B14F-4D97-AF65-F5344CB8AC3E}">
        <p14:creationId xmlns:p14="http://schemas.microsoft.com/office/powerpoint/2010/main" val="1865693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fontScale="90000"/>
          </a:bodyPr>
          <a:lstStyle/>
          <a:p>
            <a:r>
              <a:rPr lang="es-PE" dirty="0">
                <a:solidFill>
                  <a:srgbClr val="7030A0"/>
                </a:solidFill>
                <a:latin typeface="Comic Sans MS" panose="030F0702030302020204" pitchFamily="66" charset="0"/>
              </a:rPr>
              <a:t>“Año del Dialogo y de la Reconciliación Nacional “</a:t>
            </a:r>
          </a:p>
        </p:txBody>
      </p:sp>
      <p:sp>
        <p:nvSpPr>
          <p:cNvPr id="3" name="Marcador de contenido 2"/>
          <p:cNvSpPr>
            <a:spLocks noGrp="1"/>
          </p:cNvSpPr>
          <p:nvPr>
            <p:ph sz="half" idx="1"/>
          </p:nvPr>
        </p:nvSpPr>
        <p:spPr>
          <a:xfrm>
            <a:off x="1298447" y="2560320"/>
            <a:ext cx="5381339" cy="3310128"/>
          </a:xfrm>
        </p:spPr>
        <p:txBody>
          <a:bodyPr>
            <a:normAutofit fontScale="85000" lnSpcReduction="10000"/>
          </a:bodyPr>
          <a:lstStyle/>
          <a:p>
            <a:pPr>
              <a:buFont typeface="Wingdings" panose="05000000000000000000" pitchFamily="2" charset="2"/>
              <a:buChar char="Ø"/>
            </a:pPr>
            <a:r>
              <a:rPr lang="es-PE" dirty="0">
                <a:solidFill>
                  <a:srgbClr val="0070C0"/>
                </a:solidFill>
                <a:latin typeface="Comic Sans MS" panose="030F0702030302020204" pitchFamily="66" charset="0"/>
              </a:rPr>
              <a:t>PROFESORA:</a:t>
            </a:r>
            <a:r>
              <a:rPr lang="es-PE" dirty="0">
                <a:solidFill>
                  <a:srgbClr val="0070C0"/>
                </a:solidFill>
              </a:rPr>
              <a:t> </a:t>
            </a:r>
            <a:r>
              <a:rPr lang="es-PE" dirty="0" err="1">
                <a:latin typeface="Arial Rounded MT Bold" panose="020F0704030504030204" pitchFamily="34" charset="0"/>
              </a:rPr>
              <a:t>Jaddy</a:t>
            </a:r>
            <a:r>
              <a:rPr lang="es-PE" dirty="0">
                <a:latin typeface="Arial Rounded MT Bold" panose="020F0704030504030204" pitchFamily="34" charset="0"/>
              </a:rPr>
              <a:t> Chinguel Orozco</a:t>
            </a:r>
          </a:p>
          <a:p>
            <a:pPr>
              <a:buFont typeface="Wingdings" panose="05000000000000000000" pitchFamily="2" charset="2"/>
              <a:buChar char="Ø"/>
            </a:pPr>
            <a:r>
              <a:rPr lang="es-PE" dirty="0">
                <a:solidFill>
                  <a:srgbClr val="0070C0"/>
                </a:solidFill>
                <a:latin typeface="Comic Sans MS" panose="030F0702030302020204" pitchFamily="66" charset="0"/>
              </a:rPr>
              <a:t>GRUPO 4: </a:t>
            </a:r>
            <a:r>
              <a:rPr lang="es-PE" dirty="0">
                <a:latin typeface="Comic Sans MS" panose="030F0702030302020204" pitchFamily="66" charset="0"/>
              </a:rPr>
              <a:t>– </a:t>
            </a:r>
            <a:r>
              <a:rPr lang="es-PE" dirty="0">
                <a:solidFill>
                  <a:srgbClr val="0070C0"/>
                </a:solidFill>
                <a:latin typeface="Comic Sans MS" panose="030F0702030302020204" pitchFamily="66" charset="0"/>
              </a:rPr>
              <a:t>INTEGRANTES :</a:t>
            </a:r>
          </a:p>
          <a:p>
            <a:pPr>
              <a:buFont typeface="Arial" panose="020B0604020202020204" pitchFamily="34" charset="0"/>
              <a:buChar char="•"/>
            </a:pPr>
            <a:r>
              <a:rPr lang="es-PE" dirty="0">
                <a:latin typeface="Arial Rounded MT Bold" panose="020F0704030504030204" pitchFamily="34" charset="0"/>
              </a:rPr>
              <a:t>Allen Cardoza ,Gianella</a:t>
            </a:r>
          </a:p>
          <a:p>
            <a:pPr>
              <a:buFont typeface="Arial" panose="020B0604020202020204" pitchFamily="34" charset="0"/>
              <a:buChar char="•"/>
            </a:pPr>
            <a:r>
              <a:rPr lang="es-PE" dirty="0">
                <a:latin typeface="Arial Rounded MT Bold" panose="020F0704030504030204" pitchFamily="34" charset="0"/>
              </a:rPr>
              <a:t>Cotos Zelaya , Andersson </a:t>
            </a:r>
          </a:p>
          <a:p>
            <a:pPr>
              <a:buFont typeface="Arial" panose="020B0604020202020204" pitchFamily="34" charset="0"/>
              <a:buChar char="•"/>
            </a:pPr>
            <a:r>
              <a:rPr lang="es-PE" dirty="0">
                <a:latin typeface="Arial Rounded MT Bold" panose="020F0704030504030204" pitchFamily="34" charset="0"/>
              </a:rPr>
              <a:t>Garro Aponte, Emily </a:t>
            </a:r>
          </a:p>
          <a:p>
            <a:pPr>
              <a:buFont typeface="Arial" panose="020B0604020202020204" pitchFamily="34" charset="0"/>
              <a:buChar char="•"/>
            </a:pPr>
            <a:r>
              <a:rPr lang="es-PE" dirty="0">
                <a:latin typeface="Arial Rounded MT Bold" panose="020F0704030504030204" pitchFamily="34" charset="0"/>
              </a:rPr>
              <a:t>Jiménez Paucar, Galia</a:t>
            </a:r>
          </a:p>
          <a:p>
            <a:pPr>
              <a:buFont typeface="Arial" panose="020B0604020202020204" pitchFamily="34" charset="0"/>
              <a:buChar char="•"/>
            </a:pPr>
            <a:r>
              <a:rPr lang="es-PE" dirty="0">
                <a:latin typeface="Arial Rounded MT Bold" panose="020F0704030504030204" pitchFamily="34" charset="0"/>
              </a:rPr>
              <a:t> Sandoval Sánchez, Virginia </a:t>
            </a:r>
          </a:p>
          <a:p>
            <a:pPr>
              <a:buFont typeface="Wingdings" panose="05000000000000000000" pitchFamily="2" charset="2"/>
              <a:buChar char="Ø"/>
            </a:pPr>
            <a:r>
              <a:rPr lang="es-PE" dirty="0">
                <a:solidFill>
                  <a:srgbClr val="0070C0"/>
                </a:solidFill>
                <a:latin typeface="Comic Sans MS" panose="030F0702030302020204" pitchFamily="66" charset="0"/>
              </a:rPr>
              <a:t>AÑO Y SECCIÓN: </a:t>
            </a:r>
            <a:r>
              <a:rPr lang="es-PE" dirty="0">
                <a:latin typeface="Arial Rounded MT Bold" panose="020F0704030504030204" pitchFamily="34" charset="0"/>
              </a:rPr>
              <a:t>5to C</a:t>
            </a:r>
          </a:p>
        </p:txBody>
      </p:sp>
      <p:pic>
        <p:nvPicPr>
          <p:cNvPr id="8" name="Marcador de contenid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3943" y="2285999"/>
            <a:ext cx="3448499" cy="3219860"/>
          </a:xfrm>
        </p:spPr>
      </p:pic>
    </p:spTree>
    <p:extLst>
      <p:ext uri="{BB962C8B-B14F-4D97-AF65-F5344CB8AC3E}">
        <p14:creationId xmlns:p14="http://schemas.microsoft.com/office/powerpoint/2010/main" val="3726501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27279"/>
            <a:ext cx="9601196" cy="1236372"/>
          </a:xfrm>
        </p:spPr>
        <p:txBody>
          <a:bodyPr>
            <a:noAutofit/>
          </a:bodyPr>
          <a:lstStyle/>
          <a:p>
            <a:r>
              <a:rPr lang="es-PE" sz="6000" dirty="0">
                <a:solidFill>
                  <a:srgbClr val="7030A0"/>
                </a:solidFill>
                <a:latin typeface="Comic Sans MS" panose="030F0702030302020204" pitchFamily="66" charset="0"/>
              </a:rPr>
              <a:t>¿Qué es una Condición Física?</a:t>
            </a:r>
          </a:p>
        </p:txBody>
      </p:sp>
      <p:sp>
        <p:nvSpPr>
          <p:cNvPr id="3" name="Marcador de contenido 2"/>
          <p:cNvSpPr>
            <a:spLocks noGrp="1"/>
          </p:cNvSpPr>
          <p:nvPr>
            <p:ph idx="1"/>
          </p:nvPr>
        </p:nvSpPr>
        <p:spPr>
          <a:xfrm>
            <a:off x="1295401" y="2556931"/>
            <a:ext cx="9601196" cy="3560533"/>
          </a:xfrm>
        </p:spPr>
        <p:txBody>
          <a:bodyPr>
            <a:normAutofit fontScale="92500" lnSpcReduction="10000"/>
          </a:bodyPr>
          <a:lstStyle/>
          <a:p>
            <a:pPr algn="just"/>
            <a:r>
              <a:rPr lang="es-PE" sz="2800" dirty="0">
                <a:solidFill>
                  <a:schemeClr val="tx1"/>
                </a:solidFill>
                <a:latin typeface="Comic Sans MS" panose="030F0702030302020204" pitchFamily="66" charset="0"/>
              </a:rPr>
              <a:t>Es el estado de capacidad de rendimiento de un cuerpo , en un momento dado . Se manifiesta como capacidades de : </a:t>
            </a:r>
          </a:p>
          <a:p>
            <a:pPr>
              <a:buFont typeface="Wingdings" panose="05000000000000000000" pitchFamily="2" charset="2"/>
              <a:buChar char="Ø"/>
            </a:pPr>
            <a:r>
              <a:rPr lang="es-PE" sz="2800" dirty="0">
                <a:solidFill>
                  <a:schemeClr val="tx1"/>
                </a:solidFill>
                <a:latin typeface="Comic Sans MS" panose="030F0702030302020204" pitchFamily="66" charset="0"/>
              </a:rPr>
              <a:t>Fuerza.</a:t>
            </a:r>
          </a:p>
          <a:p>
            <a:pPr>
              <a:buFont typeface="Wingdings" panose="05000000000000000000" pitchFamily="2" charset="2"/>
              <a:buChar char="Ø"/>
            </a:pPr>
            <a:r>
              <a:rPr lang="es-PE" sz="2800" dirty="0">
                <a:solidFill>
                  <a:schemeClr val="tx1"/>
                </a:solidFill>
                <a:latin typeface="Comic Sans MS" panose="030F0702030302020204" pitchFamily="66" charset="0"/>
              </a:rPr>
              <a:t>V</a:t>
            </a:r>
            <a:r>
              <a:rPr lang="es-PE" sz="2800" i="0" dirty="0">
                <a:solidFill>
                  <a:schemeClr val="tx1"/>
                </a:solidFill>
                <a:effectLst/>
                <a:latin typeface="Comic Sans MS" panose="030F0702030302020204" pitchFamily="66" charset="0"/>
              </a:rPr>
              <a:t>elocidad.</a:t>
            </a:r>
            <a:endParaRPr lang="es-PE" sz="2800" dirty="0">
              <a:solidFill>
                <a:schemeClr val="tx1"/>
              </a:solidFill>
              <a:latin typeface="Comic Sans MS" panose="030F0702030302020204" pitchFamily="66" charset="0"/>
            </a:endParaRPr>
          </a:p>
          <a:p>
            <a:pPr>
              <a:buFont typeface="Wingdings" panose="05000000000000000000" pitchFamily="2" charset="2"/>
              <a:buChar char="Ø"/>
            </a:pPr>
            <a:r>
              <a:rPr lang="es-PE" sz="2800" dirty="0">
                <a:solidFill>
                  <a:schemeClr val="tx1"/>
                </a:solidFill>
                <a:latin typeface="Comic Sans MS" panose="030F0702030302020204" pitchFamily="66" charset="0"/>
              </a:rPr>
              <a:t>R</a:t>
            </a:r>
            <a:r>
              <a:rPr lang="es-PE" sz="2800" i="0" dirty="0">
                <a:solidFill>
                  <a:schemeClr val="tx1"/>
                </a:solidFill>
                <a:effectLst/>
                <a:latin typeface="Comic Sans MS" panose="030F0702030302020204" pitchFamily="66" charset="0"/>
              </a:rPr>
              <a:t>esistencia.</a:t>
            </a:r>
          </a:p>
          <a:p>
            <a:pPr>
              <a:buFont typeface="Wingdings" panose="05000000000000000000" pitchFamily="2" charset="2"/>
              <a:buChar char="Ø"/>
            </a:pPr>
            <a:r>
              <a:rPr lang="es-PE" sz="2800" dirty="0">
                <a:solidFill>
                  <a:schemeClr val="tx1"/>
                </a:solidFill>
                <a:latin typeface="Comic Sans MS" panose="030F0702030302020204" pitchFamily="66" charset="0"/>
              </a:rPr>
              <a:t>F</a:t>
            </a:r>
            <a:r>
              <a:rPr lang="es-PE" sz="2800" i="0" dirty="0">
                <a:solidFill>
                  <a:schemeClr val="tx1"/>
                </a:solidFill>
                <a:effectLst/>
                <a:latin typeface="Comic Sans MS" panose="030F0702030302020204" pitchFamily="66" charset="0"/>
              </a:rPr>
              <a:t>lexibilidad. </a:t>
            </a:r>
            <a:endParaRPr lang="es-PE" sz="2800" dirty="0">
              <a:solidFill>
                <a:schemeClr val="tx1"/>
              </a:solidFill>
              <a:latin typeface="Comic Sans MS" panose="030F0702030302020204" pitchFamily="66" charset="0"/>
            </a:endParaRPr>
          </a:p>
          <a:p>
            <a:pPr>
              <a:buFont typeface="Wingdings" panose="05000000000000000000" pitchFamily="2" charset="2"/>
              <a:buChar char="Ø"/>
            </a:pPr>
            <a:r>
              <a:rPr lang="es-PE" sz="2800" i="0" dirty="0">
                <a:solidFill>
                  <a:schemeClr val="tx1"/>
                </a:solidFill>
                <a:effectLst/>
                <a:latin typeface="Comic Sans MS" panose="030F0702030302020204" pitchFamily="66" charset="0"/>
              </a:rPr>
              <a:t>Coordinación.</a:t>
            </a:r>
            <a:r>
              <a:rPr lang="es-PE" sz="2800" dirty="0">
                <a:solidFill>
                  <a:schemeClr val="tx1"/>
                </a:solidFill>
                <a:latin typeface="Comic Sans MS" panose="030F0702030302020204" pitchFamily="66" charset="0"/>
              </a:rPr>
              <a:t>           </a:t>
            </a:r>
            <a:r>
              <a:rPr lang="es-PE" dirty="0">
                <a:solidFill>
                  <a:schemeClr val="tx1"/>
                </a:solidFill>
                <a:latin typeface="Comic Sans MS" panose="030F0702030302020204" pitchFamily="66" charset="0"/>
              </a:rPr>
              <a:t> </a:t>
            </a:r>
            <a:r>
              <a:rPr lang="es-PE" dirty="0"/>
              <a:t>     </a:t>
            </a:r>
          </a:p>
        </p:txBody>
      </p:sp>
    </p:spTree>
    <p:extLst>
      <p:ext uri="{BB962C8B-B14F-4D97-AF65-F5344CB8AC3E}">
        <p14:creationId xmlns:p14="http://schemas.microsoft.com/office/powerpoint/2010/main" val="2434195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E" sz="7200" dirty="0">
                <a:solidFill>
                  <a:srgbClr val="7030A0"/>
                </a:solidFill>
                <a:latin typeface="Comic Sans MS" panose="030F0702030302020204" pitchFamily="66" charset="0"/>
              </a:rPr>
              <a:t>FUERZA: </a:t>
            </a:r>
          </a:p>
        </p:txBody>
      </p:sp>
      <p:sp>
        <p:nvSpPr>
          <p:cNvPr id="3" name="Marcador de contenido 2"/>
          <p:cNvSpPr>
            <a:spLocks noGrp="1"/>
          </p:cNvSpPr>
          <p:nvPr>
            <p:ph idx="1"/>
          </p:nvPr>
        </p:nvSpPr>
        <p:spPr/>
        <p:txBody>
          <a:bodyPr>
            <a:normAutofit fontScale="85000" lnSpcReduction="20000"/>
          </a:bodyPr>
          <a:lstStyle/>
          <a:p>
            <a:pPr algn="just"/>
            <a:r>
              <a:rPr lang="es-PE" sz="4400" dirty="0">
                <a:solidFill>
                  <a:schemeClr val="tx1"/>
                </a:solidFill>
                <a:latin typeface="Comic Sans MS" panose="030F0702030302020204" pitchFamily="66" charset="0"/>
              </a:rPr>
              <a:t>Es </a:t>
            </a:r>
            <a:r>
              <a:rPr lang="es-PE" sz="4400" i="0" dirty="0">
                <a:solidFill>
                  <a:schemeClr val="tx1"/>
                </a:solidFill>
                <a:effectLst/>
                <a:latin typeface="Comic Sans MS" panose="030F0702030302020204" pitchFamily="66" charset="0"/>
              </a:rPr>
              <a:t>una capacidad muscular que permite al cuerpo superar una resistencia mediante la contracción de los músculos. Es necesaria para que se las personas se puedan desempeñar diversas tareas relacionadas con el entorno, empezando por el desarrollo y la adaptación</a:t>
            </a:r>
            <a:r>
              <a:rPr lang="es-PE" i="0" dirty="0">
                <a:solidFill>
                  <a:schemeClr val="tx1">
                    <a:lumMod val="95000"/>
                    <a:lumOff val="5000"/>
                  </a:schemeClr>
                </a:solidFill>
                <a:effectLst/>
                <a:latin typeface="Bradley Hand ITC" panose="03070402050302030203" pitchFamily="66" charset="0"/>
              </a:rPr>
              <a:t>.</a:t>
            </a:r>
            <a:r>
              <a:rPr lang="es-PE" dirty="0">
                <a:solidFill>
                  <a:schemeClr val="tx1">
                    <a:lumMod val="95000"/>
                    <a:lumOff val="5000"/>
                  </a:schemeClr>
                </a:solidFill>
                <a:latin typeface="Bradley Hand ITC" panose="03070402050302030203" pitchFamily="66" charset="0"/>
              </a:rPr>
              <a:t> </a:t>
            </a:r>
          </a:p>
        </p:txBody>
      </p:sp>
    </p:spTree>
    <p:extLst>
      <p:ext uri="{BB962C8B-B14F-4D97-AF65-F5344CB8AC3E}">
        <p14:creationId xmlns:p14="http://schemas.microsoft.com/office/powerpoint/2010/main" val="969929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3811" r="4348" b="3883"/>
          <a:stretch/>
        </p:blipFill>
        <p:spPr>
          <a:xfrm>
            <a:off x="1094726" y="1255801"/>
            <a:ext cx="5383347" cy="2807595"/>
          </a:xfrm>
        </p:spPr>
      </p:pic>
      <p:pic>
        <p:nvPicPr>
          <p:cNvPr id="2" name="Imagen 1"/>
          <p:cNvPicPr>
            <a:picLocks noChangeAspect="1"/>
          </p:cNvPicPr>
          <p:nvPr/>
        </p:nvPicPr>
        <p:blipFill rotWithShape="1">
          <a:blip r:embed="rId3"/>
          <a:srcRect l="9101" r="11525"/>
          <a:stretch/>
        </p:blipFill>
        <p:spPr>
          <a:xfrm>
            <a:off x="6851561" y="2346541"/>
            <a:ext cx="4185634" cy="3433713"/>
          </a:xfrm>
          <a:prstGeom prst="rect">
            <a:avLst/>
          </a:prstGeom>
        </p:spPr>
      </p:pic>
    </p:spTree>
    <p:extLst>
      <p:ext uri="{BB962C8B-B14F-4D97-AF65-F5344CB8AC3E}">
        <p14:creationId xmlns:p14="http://schemas.microsoft.com/office/powerpoint/2010/main" val="3505977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910093"/>
            <a:ext cx="10515600" cy="1325563"/>
          </a:xfrm>
        </p:spPr>
        <p:txBody>
          <a:bodyPr/>
          <a:lstStyle/>
          <a:p>
            <a:r>
              <a:rPr lang="es-PE" sz="7200" dirty="0">
                <a:solidFill>
                  <a:srgbClr val="7030A0"/>
                </a:solidFill>
                <a:latin typeface="Comic Sans MS" panose="030F0702030302020204" pitchFamily="66" charset="0"/>
              </a:rPr>
              <a:t>VELOCIDAD:</a:t>
            </a:r>
            <a:r>
              <a:rPr lang="es-PE" dirty="0"/>
              <a:t> </a:t>
            </a:r>
          </a:p>
        </p:txBody>
      </p:sp>
      <p:sp>
        <p:nvSpPr>
          <p:cNvPr id="3" name="Marcador de contenido 2"/>
          <p:cNvSpPr>
            <a:spLocks noGrp="1"/>
          </p:cNvSpPr>
          <p:nvPr>
            <p:ph idx="1"/>
          </p:nvPr>
        </p:nvSpPr>
        <p:spPr>
          <a:xfrm>
            <a:off x="1295401" y="2556932"/>
            <a:ext cx="9601196" cy="3444623"/>
          </a:xfrm>
        </p:spPr>
        <p:txBody>
          <a:bodyPr>
            <a:normAutofit lnSpcReduction="10000"/>
          </a:bodyPr>
          <a:lstStyle/>
          <a:p>
            <a:pPr algn="just"/>
            <a:r>
              <a:rPr lang="es-PE" sz="2800" dirty="0">
                <a:solidFill>
                  <a:schemeClr val="tx1"/>
                </a:solidFill>
                <a:effectLst/>
                <a:latin typeface="Comic Sans MS" panose="030F0702030302020204" pitchFamily="66" charset="0"/>
              </a:rPr>
              <a:t>Es la capacidad física que nos permite llevar a cabo acciones motrices en el menor tiempo posible.</a:t>
            </a:r>
          </a:p>
          <a:p>
            <a:pPr algn="just"/>
            <a:r>
              <a:rPr lang="es-PE" sz="2800" dirty="0">
                <a:solidFill>
                  <a:schemeClr val="tx1"/>
                </a:solidFill>
                <a:latin typeface="Comic Sans MS" panose="030F0702030302020204" pitchFamily="66" charset="0"/>
              </a:rPr>
              <a:t>La velocidad es una de las capacidades físicas más importantes en la práctica de cualquier actividad física de rendimiento. La rapidez de movimientos en las acciones deportivas es primordial, ya que la efectividad en su ejecución depende, en gran medida, de la velocidad con la que se realice.</a:t>
            </a:r>
            <a:endParaRPr lang="es-PE" sz="2800" dirty="0">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131064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09860" y="728663"/>
            <a:ext cx="8796338" cy="5324475"/>
          </a:xfrm>
        </p:spPr>
      </p:pic>
    </p:spTree>
    <p:extLst>
      <p:ext uri="{BB962C8B-B14F-4D97-AF65-F5344CB8AC3E}">
        <p14:creationId xmlns:p14="http://schemas.microsoft.com/office/powerpoint/2010/main" val="3747218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7200" dirty="0">
                <a:solidFill>
                  <a:srgbClr val="7030A0"/>
                </a:solidFill>
                <a:latin typeface="Comic Sans MS" panose="030F0702030302020204" pitchFamily="66" charset="0"/>
              </a:rPr>
              <a:t>RESISTENCIA:</a:t>
            </a:r>
            <a:r>
              <a:rPr lang="es-PE" dirty="0"/>
              <a:t> </a:t>
            </a:r>
          </a:p>
        </p:txBody>
      </p:sp>
      <p:sp>
        <p:nvSpPr>
          <p:cNvPr id="3" name="Marcador de contenido 2"/>
          <p:cNvSpPr>
            <a:spLocks noGrp="1"/>
          </p:cNvSpPr>
          <p:nvPr>
            <p:ph idx="1"/>
          </p:nvPr>
        </p:nvSpPr>
        <p:spPr>
          <a:xfrm>
            <a:off x="838200" y="2455147"/>
            <a:ext cx="10515600" cy="3881259"/>
          </a:xfrm>
        </p:spPr>
        <p:txBody>
          <a:bodyPr>
            <a:normAutofit/>
          </a:bodyPr>
          <a:lstStyle/>
          <a:p>
            <a:pPr algn="just"/>
            <a:r>
              <a:rPr lang="es-PE" sz="2600" dirty="0">
                <a:solidFill>
                  <a:schemeClr val="tx1"/>
                </a:solidFill>
                <a:latin typeface="Comic Sans MS" panose="030F0702030302020204" pitchFamily="66" charset="0"/>
              </a:rPr>
              <a:t>L</a:t>
            </a:r>
            <a:r>
              <a:rPr lang="es-PE" sz="2600" i="0" dirty="0">
                <a:solidFill>
                  <a:schemeClr val="tx1"/>
                </a:solidFill>
                <a:effectLst/>
                <a:latin typeface="Comic Sans MS" panose="030F0702030302020204" pitchFamily="66" charset="0"/>
              </a:rPr>
              <a:t>a capacidad de mantener un esfuerzo de forma eficaz durante el mayor tiempo posible. Existen dos tipos de resistencia, la resistencia aeróbica y la resistencia anaeróbica.</a:t>
            </a:r>
          </a:p>
          <a:p>
            <a:pPr algn="just">
              <a:buFont typeface="Wingdings" panose="05000000000000000000" pitchFamily="2" charset="2"/>
              <a:buChar char="Ø"/>
            </a:pPr>
            <a:r>
              <a:rPr lang="es-PE" sz="2800" dirty="0">
                <a:solidFill>
                  <a:schemeClr val="tx1">
                    <a:lumMod val="95000"/>
                    <a:lumOff val="5000"/>
                  </a:schemeClr>
                </a:solidFill>
                <a:latin typeface="Arial Rounded MT Bold" panose="020F0704030504030204" pitchFamily="34" charset="0"/>
              </a:rPr>
              <a:t>Resistencia Aeróbica:</a:t>
            </a:r>
            <a:r>
              <a:rPr lang="es-PE" sz="2800" b="1" dirty="0">
                <a:solidFill>
                  <a:schemeClr val="tx1">
                    <a:lumMod val="95000"/>
                    <a:lumOff val="5000"/>
                  </a:schemeClr>
                </a:solidFill>
                <a:latin typeface="Bradley Hand ITC" panose="03070402050302030203" pitchFamily="66" charset="0"/>
              </a:rPr>
              <a:t> T</a:t>
            </a:r>
            <a:r>
              <a:rPr lang="es-PE" sz="2800" b="1" i="0" dirty="0">
                <a:solidFill>
                  <a:schemeClr val="tx1">
                    <a:lumMod val="95000"/>
                    <a:lumOff val="5000"/>
                  </a:schemeClr>
                </a:solidFill>
                <a:effectLst/>
                <a:latin typeface="Bradley Hand ITC" panose="03070402050302030203" pitchFamily="66" charset="0"/>
              </a:rPr>
              <a:t>iene por objeto aguantar y resistir la exigencia física para ganar oxígeno.</a:t>
            </a:r>
          </a:p>
          <a:p>
            <a:pPr algn="just">
              <a:buFont typeface="Wingdings" panose="05000000000000000000" pitchFamily="2" charset="2"/>
              <a:buChar char="Ø"/>
            </a:pPr>
            <a:r>
              <a:rPr lang="es-PE" sz="2800" dirty="0">
                <a:solidFill>
                  <a:schemeClr val="tx1">
                    <a:lumMod val="95000"/>
                    <a:lumOff val="5000"/>
                  </a:schemeClr>
                </a:solidFill>
                <a:latin typeface="Arial Rounded MT Bold" panose="020F0704030504030204" pitchFamily="34" charset="0"/>
              </a:rPr>
              <a:t>Resistencia Anaeróbica: </a:t>
            </a:r>
            <a:r>
              <a:rPr lang="es-PE" sz="2800" b="1" dirty="0">
                <a:solidFill>
                  <a:schemeClr val="tx1">
                    <a:lumMod val="95000"/>
                    <a:lumOff val="5000"/>
                  </a:schemeClr>
                </a:solidFill>
                <a:latin typeface="Bradley Hand ITC" panose="03070402050302030203" pitchFamily="66" charset="0"/>
              </a:rPr>
              <a:t>E</a:t>
            </a:r>
            <a:r>
              <a:rPr lang="es-PE" sz="2800" b="1" i="0" dirty="0">
                <a:solidFill>
                  <a:schemeClr val="tx1">
                    <a:lumMod val="95000"/>
                    <a:lumOff val="5000"/>
                  </a:schemeClr>
                </a:solidFill>
                <a:effectLst/>
                <a:latin typeface="Bradley Hand ITC" panose="03070402050302030203" pitchFamily="66" charset="0"/>
              </a:rPr>
              <a:t>stá condicionada por un aporte insuficiente de oxígeno a los músculos.</a:t>
            </a:r>
            <a:endParaRPr lang="es-PE" sz="2800" b="1" dirty="0">
              <a:solidFill>
                <a:schemeClr val="tx1">
                  <a:lumMod val="95000"/>
                  <a:lumOff val="5000"/>
                </a:schemeClr>
              </a:solidFill>
              <a:latin typeface="Bradley Hand ITC" panose="03070402050302030203" pitchFamily="66" charset="0"/>
            </a:endParaRPr>
          </a:p>
        </p:txBody>
      </p:sp>
    </p:spTree>
    <p:extLst>
      <p:ext uri="{BB962C8B-B14F-4D97-AF65-F5344CB8AC3E}">
        <p14:creationId xmlns:p14="http://schemas.microsoft.com/office/powerpoint/2010/main" val="287845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19859" y="1326524"/>
            <a:ext cx="5490034" cy="3071292"/>
          </a:xfrm>
        </p:spPr>
      </p:pic>
      <p:pic>
        <p:nvPicPr>
          <p:cNvPr id="2" name="Imagen 1"/>
          <p:cNvPicPr>
            <a:picLocks noChangeAspect="1"/>
          </p:cNvPicPr>
          <p:nvPr/>
        </p:nvPicPr>
        <p:blipFill>
          <a:blip r:embed="rId3"/>
          <a:stretch>
            <a:fillRect/>
          </a:stretch>
        </p:blipFill>
        <p:spPr>
          <a:xfrm>
            <a:off x="6709893" y="2343551"/>
            <a:ext cx="4095869" cy="3220125"/>
          </a:xfrm>
          <a:prstGeom prst="rect">
            <a:avLst/>
          </a:prstGeom>
        </p:spPr>
      </p:pic>
    </p:spTree>
    <p:extLst>
      <p:ext uri="{BB962C8B-B14F-4D97-AF65-F5344CB8AC3E}">
        <p14:creationId xmlns:p14="http://schemas.microsoft.com/office/powerpoint/2010/main" val="423330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213</TotalTime>
  <Words>386</Words>
  <Application>Microsoft Office PowerPoint</Application>
  <PresentationFormat>Panorámica</PresentationFormat>
  <Paragraphs>37</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Arial Rounded MT Bold</vt:lpstr>
      <vt:lpstr>Bradley Hand ITC</vt:lpstr>
      <vt:lpstr>Comic Sans MS</vt:lpstr>
      <vt:lpstr>Garamond</vt:lpstr>
      <vt:lpstr>Wingdings</vt:lpstr>
      <vt:lpstr>Orgánico</vt:lpstr>
      <vt:lpstr> </vt:lpstr>
      <vt:lpstr>“Año del Dialogo y de la Reconciliación Nacional “</vt:lpstr>
      <vt:lpstr>¿Qué es una Condición Física?</vt:lpstr>
      <vt:lpstr>FUERZA: </vt:lpstr>
      <vt:lpstr>Presentación de PowerPoint</vt:lpstr>
      <vt:lpstr>VELOCIDAD: </vt:lpstr>
      <vt:lpstr>Presentación de PowerPoint</vt:lpstr>
      <vt:lpstr>RESISTENCIA: </vt:lpstr>
      <vt:lpstr>Presentación de PowerPoint</vt:lpstr>
      <vt:lpstr>FLEXIBILIDAD: </vt:lpstr>
      <vt:lpstr>Presentación de PowerPoint</vt:lpstr>
      <vt:lpstr>COORDINACIÓN: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SAN FELIPE</cp:lastModifiedBy>
  <cp:revision>28</cp:revision>
  <dcterms:created xsi:type="dcterms:W3CDTF">2018-05-09T21:13:02Z</dcterms:created>
  <dcterms:modified xsi:type="dcterms:W3CDTF">2018-08-15T14:56:26Z</dcterms:modified>
</cp:coreProperties>
</file>